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5"/>
  </p:notesMasterIdLst>
  <p:handoutMasterIdLst>
    <p:handoutMasterId r:id="rId56"/>
  </p:handoutMasterIdLst>
  <p:sldIdLst>
    <p:sldId id="256" r:id="rId2"/>
    <p:sldId id="423" r:id="rId3"/>
    <p:sldId id="510" r:id="rId4"/>
    <p:sldId id="486" r:id="rId5"/>
    <p:sldId id="488" r:id="rId6"/>
    <p:sldId id="484" r:id="rId7"/>
    <p:sldId id="508" r:id="rId8"/>
    <p:sldId id="509" r:id="rId9"/>
    <p:sldId id="505" r:id="rId10"/>
    <p:sldId id="426" r:id="rId11"/>
    <p:sldId id="427" r:id="rId12"/>
    <p:sldId id="428" r:id="rId13"/>
    <p:sldId id="459" r:id="rId14"/>
    <p:sldId id="425" r:id="rId15"/>
    <p:sldId id="511" r:id="rId16"/>
    <p:sldId id="464" r:id="rId17"/>
    <p:sldId id="465" r:id="rId18"/>
    <p:sldId id="467" r:id="rId19"/>
    <p:sldId id="483" r:id="rId20"/>
    <p:sldId id="468" r:id="rId21"/>
    <p:sldId id="447" r:id="rId22"/>
    <p:sldId id="448" r:id="rId23"/>
    <p:sldId id="449" r:id="rId24"/>
    <p:sldId id="450" r:id="rId25"/>
    <p:sldId id="442" r:id="rId26"/>
    <p:sldId id="443" r:id="rId27"/>
    <p:sldId id="444" r:id="rId28"/>
    <p:sldId id="451" r:id="rId29"/>
    <p:sldId id="507" r:id="rId30"/>
    <p:sldId id="512" r:id="rId31"/>
    <p:sldId id="453" r:id="rId32"/>
    <p:sldId id="513" r:id="rId33"/>
    <p:sldId id="455" r:id="rId34"/>
    <p:sldId id="439" r:id="rId35"/>
    <p:sldId id="440" r:id="rId36"/>
    <p:sldId id="441" r:id="rId37"/>
    <p:sldId id="514"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27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7408" autoAdjust="0"/>
  </p:normalViewPr>
  <p:slideViewPr>
    <p:cSldViewPr>
      <p:cViewPr varScale="1">
        <p:scale>
          <a:sx n="48" d="100"/>
          <a:sy n="48" d="100"/>
        </p:scale>
        <p:origin x="1096" y="36"/>
      </p:cViewPr>
      <p:guideLst>
        <p:guide orient="horz" pos="2160"/>
        <p:guide pos="2880"/>
      </p:guideLst>
    </p:cSldViewPr>
  </p:slideViewPr>
  <p:outlineViewPr>
    <p:cViewPr>
      <p:scale>
        <a:sx n="33" d="100"/>
        <a:sy n="33" d="100"/>
      </p:scale>
      <p:origin x="0" y="-12932"/>
    </p:cViewPr>
  </p:outlineViewPr>
  <p:notesTextViewPr>
    <p:cViewPr>
      <p:scale>
        <a:sx n="1" d="1"/>
        <a:sy n="1" d="1"/>
      </p:scale>
      <p:origin x="0" y="0"/>
    </p:cViewPr>
  </p:notesTextViewPr>
  <p:sorterViewPr>
    <p:cViewPr>
      <p:scale>
        <a:sx n="100" d="100"/>
        <a:sy n="100" d="100"/>
      </p:scale>
      <p:origin x="0" y="-1352"/>
    </p:cViewPr>
  </p:sorterViewPr>
  <p:notesViewPr>
    <p:cSldViewPr>
      <p:cViewPr varScale="1">
        <p:scale>
          <a:sx n="50" d="100"/>
          <a:sy n="50" d="100"/>
        </p:scale>
        <p:origin x="270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C09DBF-1B47-4884-9E3D-38DB673B544A}" type="datetimeFigureOut">
              <a:rPr lang="en-PH" smtClean="0"/>
              <a:t>26/03/2025</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B4812-E9F5-45AF-A5EE-D7EAAF7A1871}" type="slidenum">
              <a:rPr lang="en-PH" smtClean="0"/>
              <a:t>‹#›</a:t>
            </a:fld>
            <a:endParaRPr lang="en-PH"/>
          </a:p>
        </p:txBody>
      </p:sp>
    </p:spTree>
    <p:extLst>
      <p:ext uri="{BB962C8B-B14F-4D97-AF65-F5344CB8AC3E}">
        <p14:creationId xmlns:p14="http://schemas.microsoft.com/office/powerpoint/2010/main" val="28402514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D82-AC9B-4E0B-A86E-060E3C1E7B20}" type="datetimeFigureOut">
              <a:rPr lang="en-PH" smtClean="0"/>
              <a:t>26/03/2025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932D-E00E-4E33-A541-F06804EE2CED}" type="slidenum">
              <a:rPr lang="en-PH" smtClean="0"/>
              <a:t>‹#›</a:t>
            </a:fld>
            <a:endParaRPr lang="en-PH"/>
          </a:p>
        </p:txBody>
      </p:sp>
    </p:spTree>
    <p:extLst>
      <p:ext uri="{BB962C8B-B14F-4D97-AF65-F5344CB8AC3E}">
        <p14:creationId xmlns:p14="http://schemas.microsoft.com/office/powerpoint/2010/main" val="40775640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1</a:t>
            </a:fld>
            <a:endParaRPr lang="en-PH"/>
          </a:p>
        </p:txBody>
      </p:sp>
    </p:spTree>
    <p:extLst>
      <p:ext uri="{BB962C8B-B14F-4D97-AF65-F5344CB8AC3E}">
        <p14:creationId xmlns:p14="http://schemas.microsoft.com/office/powerpoint/2010/main" val="291929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10</a:t>
            </a:fld>
            <a:endParaRPr lang="en-PH"/>
          </a:p>
        </p:txBody>
      </p:sp>
    </p:spTree>
    <p:extLst>
      <p:ext uri="{BB962C8B-B14F-4D97-AF65-F5344CB8AC3E}">
        <p14:creationId xmlns:p14="http://schemas.microsoft.com/office/powerpoint/2010/main" val="42479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11</a:t>
            </a:fld>
            <a:endParaRPr lang="en-PH"/>
          </a:p>
        </p:txBody>
      </p:sp>
    </p:spTree>
    <p:extLst>
      <p:ext uri="{BB962C8B-B14F-4D97-AF65-F5344CB8AC3E}">
        <p14:creationId xmlns:p14="http://schemas.microsoft.com/office/powerpoint/2010/main" val="254910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GB" dirty="0">
                <a:solidFill>
                  <a:schemeClr val="tx2">
                    <a:lumMod val="90000"/>
                    <a:lumOff val="10000"/>
                  </a:schemeClr>
                </a:solidFill>
              </a:rPr>
              <a:t>.</a:t>
            </a:r>
          </a:p>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12</a:t>
            </a:fld>
            <a:endParaRPr lang="en-PH"/>
          </a:p>
        </p:txBody>
      </p:sp>
    </p:spTree>
    <p:extLst>
      <p:ext uri="{BB962C8B-B14F-4D97-AF65-F5344CB8AC3E}">
        <p14:creationId xmlns:p14="http://schemas.microsoft.com/office/powerpoint/2010/main" val="200061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13</a:t>
            </a:fld>
            <a:endParaRPr lang="en-PH"/>
          </a:p>
        </p:txBody>
      </p:sp>
    </p:spTree>
    <p:extLst>
      <p:ext uri="{BB962C8B-B14F-4D97-AF65-F5344CB8AC3E}">
        <p14:creationId xmlns:p14="http://schemas.microsoft.com/office/powerpoint/2010/main" val="401285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14</a:t>
            </a:fld>
            <a:endParaRPr lang="en-PH"/>
          </a:p>
        </p:txBody>
      </p:sp>
    </p:spTree>
    <p:extLst>
      <p:ext uri="{BB962C8B-B14F-4D97-AF65-F5344CB8AC3E}">
        <p14:creationId xmlns:p14="http://schemas.microsoft.com/office/powerpoint/2010/main" val="270493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Ø"/>
            </a:pPr>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15</a:t>
            </a:fld>
            <a:endParaRPr lang="en-PH"/>
          </a:p>
        </p:txBody>
      </p:sp>
    </p:spTree>
    <p:extLst>
      <p:ext uri="{BB962C8B-B14F-4D97-AF65-F5344CB8AC3E}">
        <p14:creationId xmlns:p14="http://schemas.microsoft.com/office/powerpoint/2010/main" val="78312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16</a:t>
            </a:fld>
            <a:endParaRPr lang="en-PH"/>
          </a:p>
        </p:txBody>
      </p:sp>
    </p:spTree>
    <p:extLst>
      <p:ext uri="{BB962C8B-B14F-4D97-AF65-F5344CB8AC3E}">
        <p14:creationId xmlns:p14="http://schemas.microsoft.com/office/powerpoint/2010/main" val="188829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17</a:t>
            </a:fld>
            <a:endParaRPr lang="en-PH"/>
          </a:p>
        </p:txBody>
      </p:sp>
    </p:spTree>
    <p:extLst>
      <p:ext uri="{BB962C8B-B14F-4D97-AF65-F5344CB8AC3E}">
        <p14:creationId xmlns:p14="http://schemas.microsoft.com/office/powerpoint/2010/main" val="125342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18</a:t>
            </a:fld>
            <a:endParaRPr lang="en-PH"/>
          </a:p>
        </p:txBody>
      </p:sp>
    </p:spTree>
    <p:extLst>
      <p:ext uri="{BB962C8B-B14F-4D97-AF65-F5344CB8AC3E}">
        <p14:creationId xmlns:p14="http://schemas.microsoft.com/office/powerpoint/2010/main" val="193017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19</a:t>
            </a:fld>
            <a:endParaRPr lang="en-PH"/>
          </a:p>
        </p:txBody>
      </p:sp>
    </p:spTree>
    <p:extLst>
      <p:ext uri="{BB962C8B-B14F-4D97-AF65-F5344CB8AC3E}">
        <p14:creationId xmlns:p14="http://schemas.microsoft.com/office/powerpoint/2010/main" val="169431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a:t>
            </a:fld>
            <a:endParaRPr lang="en-PH"/>
          </a:p>
        </p:txBody>
      </p:sp>
    </p:spTree>
    <p:extLst>
      <p:ext uri="{BB962C8B-B14F-4D97-AF65-F5344CB8AC3E}">
        <p14:creationId xmlns:p14="http://schemas.microsoft.com/office/powerpoint/2010/main" val="263992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20</a:t>
            </a:fld>
            <a:endParaRPr lang="en-PH"/>
          </a:p>
        </p:txBody>
      </p:sp>
    </p:spTree>
    <p:extLst>
      <p:ext uri="{BB962C8B-B14F-4D97-AF65-F5344CB8AC3E}">
        <p14:creationId xmlns:p14="http://schemas.microsoft.com/office/powerpoint/2010/main" val="1180164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21</a:t>
            </a:fld>
            <a:endParaRPr lang="en-PH"/>
          </a:p>
        </p:txBody>
      </p:sp>
    </p:spTree>
    <p:extLst>
      <p:ext uri="{BB962C8B-B14F-4D97-AF65-F5344CB8AC3E}">
        <p14:creationId xmlns:p14="http://schemas.microsoft.com/office/powerpoint/2010/main" val="3135740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22</a:t>
            </a:fld>
            <a:endParaRPr lang="en-PH"/>
          </a:p>
        </p:txBody>
      </p:sp>
    </p:spTree>
    <p:extLst>
      <p:ext uri="{BB962C8B-B14F-4D97-AF65-F5344CB8AC3E}">
        <p14:creationId xmlns:p14="http://schemas.microsoft.com/office/powerpoint/2010/main" val="115863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23</a:t>
            </a:fld>
            <a:endParaRPr lang="en-PH"/>
          </a:p>
        </p:txBody>
      </p:sp>
    </p:spTree>
    <p:extLst>
      <p:ext uri="{BB962C8B-B14F-4D97-AF65-F5344CB8AC3E}">
        <p14:creationId xmlns:p14="http://schemas.microsoft.com/office/powerpoint/2010/main" val="3947805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24</a:t>
            </a:fld>
            <a:endParaRPr lang="en-PH"/>
          </a:p>
        </p:txBody>
      </p:sp>
    </p:spTree>
    <p:extLst>
      <p:ext uri="{BB962C8B-B14F-4D97-AF65-F5344CB8AC3E}">
        <p14:creationId xmlns:p14="http://schemas.microsoft.com/office/powerpoint/2010/main" val="141172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25</a:t>
            </a:fld>
            <a:endParaRPr lang="en-PH"/>
          </a:p>
        </p:txBody>
      </p:sp>
    </p:spTree>
    <p:extLst>
      <p:ext uri="{BB962C8B-B14F-4D97-AF65-F5344CB8AC3E}">
        <p14:creationId xmlns:p14="http://schemas.microsoft.com/office/powerpoint/2010/main" val="214216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26</a:t>
            </a:fld>
            <a:endParaRPr lang="en-PH"/>
          </a:p>
        </p:txBody>
      </p:sp>
    </p:spTree>
    <p:extLst>
      <p:ext uri="{BB962C8B-B14F-4D97-AF65-F5344CB8AC3E}">
        <p14:creationId xmlns:p14="http://schemas.microsoft.com/office/powerpoint/2010/main" val="157821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27</a:t>
            </a:fld>
            <a:endParaRPr lang="en-PH"/>
          </a:p>
        </p:txBody>
      </p:sp>
    </p:spTree>
    <p:extLst>
      <p:ext uri="{BB962C8B-B14F-4D97-AF65-F5344CB8AC3E}">
        <p14:creationId xmlns:p14="http://schemas.microsoft.com/office/powerpoint/2010/main" val="2093435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28</a:t>
            </a:fld>
            <a:endParaRPr lang="en-PH"/>
          </a:p>
        </p:txBody>
      </p:sp>
    </p:spTree>
    <p:extLst>
      <p:ext uri="{BB962C8B-B14F-4D97-AF65-F5344CB8AC3E}">
        <p14:creationId xmlns:p14="http://schemas.microsoft.com/office/powerpoint/2010/main" val="2235467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29</a:t>
            </a:fld>
            <a:endParaRPr lang="en-PH"/>
          </a:p>
        </p:txBody>
      </p:sp>
    </p:spTree>
    <p:extLst>
      <p:ext uri="{BB962C8B-B14F-4D97-AF65-F5344CB8AC3E}">
        <p14:creationId xmlns:p14="http://schemas.microsoft.com/office/powerpoint/2010/main" val="130605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a:t>
            </a:fld>
            <a:endParaRPr lang="en-PH"/>
          </a:p>
        </p:txBody>
      </p:sp>
    </p:spTree>
    <p:extLst>
      <p:ext uri="{BB962C8B-B14F-4D97-AF65-F5344CB8AC3E}">
        <p14:creationId xmlns:p14="http://schemas.microsoft.com/office/powerpoint/2010/main" val="334303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30</a:t>
            </a:fld>
            <a:endParaRPr lang="en-PH"/>
          </a:p>
        </p:txBody>
      </p:sp>
    </p:spTree>
    <p:extLst>
      <p:ext uri="{BB962C8B-B14F-4D97-AF65-F5344CB8AC3E}">
        <p14:creationId xmlns:p14="http://schemas.microsoft.com/office/powerpoint/2010/main" val="2393948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31</a:t>
            </a:fld>
            <a:endParaRPr lang="en-PH"/>
          </a:p>
        </p:txBody>
      </p:sp>
    </p:spTree>
    <p:extLst>
      <p:ext uri="{BB962C8B-B14F-4D97-AF65-F5344CB8AC3E}">
        <p14:creationId xmlns:p14="http://schemas.microsoft.com/office/powerpoint/2010/main" val="808868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32</a:t>
            </a:fld>
            <a:endParaRPr lang="en-PH"/>
          </a:p>
        </p:txBody>
      </p:sp>
    </p:spTree>
    <p:extLst>
      <p:ext uri="{BB962C8B-B14F-4D97-AF65-F5344CB8AC3E}">
        <p14:creationId xmlns:p14="http://schemas.microsoft.com/office/powerpoint/2010/main" val="136093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33</a:t>
            </a:fld>
            <a:endParaRPr lang="en-PH"/>
          </a:p>
        </p:txBody>
      </p:sp>
    </p:spTree>
    <p:extLst>
      <p:ext uri="{BB962C8B-B14F-4D97-AF65-F5344CB8AC3E}">
        <p14:creationId xmlns:p14="http://schemas.microsoft.com/office/powerpoint/2010/main" val="304182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34</a:t>
            </a:fld>
            <a:endParaRPr lang="en-PH"/>
          </a:p>
        </p:txBody>
      </p:sp>
    </p:spTree>
    <p:extLst>
      <p:ext uri="{BB962C8B-B14F-4D97-AF65-F5344CB8AC3E}">
        <p14:creationId xmlns:p14="http://schemas.microsoft.com/office/powerpoint/2010/main" val="27439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35</a:t>
            </a:fld>
            <a:endParaRPr lang="en-PH"/>
          </a:p>
        </p:txBody>
      </p:sp>
    </p:spTree>
    <p:extLst>
      <p:ext uri="{BB962C8B-B14F-4D97-AF65-F5344CB8AC3E}">
        <p14:creationId xmlns:p14="http://schemas.microsoft.com/office/powerpoint/2010/main" val="3429296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36</a:t>
            </a:fld>
            <a:endParaRPr lang="en-PH"/>
          </a:p>
        </p:txBody>
      </p:sp>
    </p:spTree>
    <p:extLst>
      <p:ext uri="{BB962C8B-B14F-4D97-AF65-F5344CB8AC3E}">
        <p14:creationId xmlns:p14="http://schemas.microsoft.com/office/powerpoint/2010/main" val="318228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37</a:t>
            </a:fld>
            <a:endParaRPr lang="en-PH"/>
          </a:p>
        </p:txBody>
      </p:sp>
    </p:spTree>
    <p:extLst>
      <p:ext uri="{BB962C8B-B14F-4D97-AF65-F5344CB8AC3E}">
        <p14:creationId xmlns:p14="http://schemas.microsoft.com/office/powerpoint/2010/main" val="22334277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45</a:t>
            </a:fld>
            <a:endParaRPr lang="en-PH"/>
          </a:p>
        </p:txBody>
      </p:sp>
    </p:spTree>
    <p:extLst>
      <p:ext uri="{BB962C8B-B14F-4D97-AF65-F5344CB8AC3E}">
        <p14:creationId xmlns:p14="http://schemas.microsoft.com/office/powerpoint/2010/main" val="2320089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Calibri" panose="020F0502020204030204" pitchFamily="34" charset="0"/>
                <a:cs typeface="Times New Roman" panose="02020603050405020304" pitchFamily="18" charset="0"/>
              </a:rPr>
              <a:t>.</a:t>
            </a:r>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47</a:t>
            </a:fld>
            <a:endParaRPr lang="en-PH"/>
          </a:p>
        </p:txBody>
      </p:sp>
    </p:spTree>
    <p:extLst>
      <p:ext uri="{BB962C8B-B14F-4D97-AF65-F5344CB8AC3E}">
        <p14:creationId xmlns:p14="http://schemas.microsoft.com/office/powerpoint/2010/main" val="210096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PH" alt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a:t>
            </a:fld>
            <a:endParaRPr lang="en-PH"/>
          </a:p>
        </p:txBody>
      </p:sp>
    </p:spTree>
    <p:extLst>
      <p:ext uri="{BB962C8B-B14F-4D97-AF65-F5344CB8AC3E}">
        <p14:creationId xmlns:p14="http://schemas.microsoft.com/office/powerpoint/2010/main" val="1044625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48</a:t>
            </a:fld>
            <a:endParaRPr lang="en-PH"/>
          </a:p>
        </p:txBody>
      </p:sp>
    </p:spTree>
    <p:extLst>
      <p:ext uri="{BB962C8B-B14F-4D97-AF65-F5344CB8AC3E}">
        <p14:creationId xmlns:p14="http://schemas.microsoft.com/office/powerpoint/2010/main" val="7253300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49</a:t>
            </a:fld>
            <a:endParaRPr lang="en-PH"/>
          </a:p>
        </p:txBody>
      </p:sp>
    </p:spTree>
    <p:extLst>
      <p:ext uri="{BB962C8B-B14F-4D97-AF65-F5344CB8AC3E}">
        <p14:creationId xmlns:p14="http://schemas.microsoft.com/office/powerpoint/2010/main" val="322377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50</a:t>
            </a:fld>
            <a:endParaRPr lang="en-PH"/>
          </a:p>
        </p:txBody>
      </p:sp>
    </p:spTree>
    <p:extLst>
      <p:ext uri="{BB962C8B-B14F-4D97-AF65-F5344CB8AC3E}">
        <p14:creationId xmlns:p14="http://schemas.microsoft.com/office/powerpoint/2010/main" val="19468820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51</a:t>
            </a:fld>
            <a:endParaRPr lang="en-PH"/>
          </a:p>
        </p:txBody>
      </p:sp>
    </p:spTree>
    <p:extLst>
      <p:ext uri="{BB962C8B-B14F-4D97-AF65-F5344CB8AC3E}">
        <p14:creationId xmlns:p14="http://schemas.microsoft.com/office/powerpoint/2010/main" val="2790908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slide with content.]</a:t>
            </a:r>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52</a:t>
            </a:fld>
            <a:endParaRPr lang="en-PH"/>
          </a:p>
        </p:txBody>
      </p:sp>
    </p:spTree>
    <p:extLst>
      <p:ext uri="{BB962C8B-B14F-4D97-AF65-F5344CB8AC3E}">
        <p14:creationId xmlns:p14="http://schemas.microsoft.com/office/powerpoint/2010/main" val="3587542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53</a:t>
            </a:fld>
            <a:endParaRPr lang="en-PH"/>
          </a:p>
        </p:txBody>
      </p:sp>
    </p:spTree>
    <p:extLst>
      <p:ext uri="{BB962C8B-B14F-4D97-AF65-F5344CB8AC3E}">
        <p14:creationId xmlns:p14="http://schemas.microsoft.com/office/powerpoint/2010/main" val="301260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5</a:t>
            </a:fld>
            <a:endParaRPr lang="en-PH"/>
          </a:p>
        </p:txBody>
      </p:sp>
    </p:spTree>
    <p:extLst>
      <p:ext uri="{BB962C8B-B14F-4D97-AF65-F5344CB8AC3E}">
        <p14:creationId xmlns:p14="http://schemas.microsoft.com/office/powerpoint/2010/main" val="255447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chemeClr val="tx2">
                  <a:lumMod val="90000"/>
                  <a:lumOff val="10000"/>
                </a:schemeClr>
              </a:solidFill>
            </a:endParaRPr>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6</a:t>
            </a:fld>
            <a:endParaRPr lang="en-PH"/>
          </a:p>
        </p:txBody>
      </p:sp>
    </p:spTree>
    <p:extLst>
      <p:ext uri="{BB962C8B-B14F-4D97-AF65-F5344CB8AC3E}">
        <p14:creationId xmlns:p14="http://schemas.microsoft.com/office/powerpoint/2010/main" val="121475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7</a:t>
            </a:fld>
            <a:endParaRPr lang="en-PH"/>
          </a:p>
        </p:txBody>
      </p:sp>
    </p:spTree>
    <p:extLst>
      <p:ext uri="{BB962C8B-B14F-4D97-AF65-F5344CB8AC3E}">
        <p14:creationId xmlns:p14="http://schemas.microsoft.com/office/powerpoint/2010/main" val="76835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Footer Placeholder 3"/>
          <p:cNvSpPr>
            <a:spLocks noGrp="1"/>
          </p:cNvSpPr>
          <p:nvPr>
            <p:ph type="ftr" sz="quarter" idx="4"/>
          </p:nvPr>
        </p:nvSpPr>
        <p:spPr/>
        <p:txBody>
          <a:bodyPr/>
          <a:lstStyle/>
          <a:p>
            <a:r>
              <a:rPr lang="en-PH"/>
              <a:t>COA Style Guide</a:t>
            </a:r>
          </a:p>
        </p:txBody>
      </p:sp>
      <p:sp>
        <p:nvSpPr>
          <p:cNvPr id="5" name="Slide Number Placeholder 4"/>
          <p:cNvSpPr>
            <a:spLocks noGrp="1"/>
          </p:cNvSpPr>
          <p:nvPr>
            <p:ph type="sldNum" sz="quarter" idx="5"/>
          </p:nvPr>
        </p:nvSpPr>
        <p:spPr/>
        <p:txBody>
          <a:bodyPr/>
          <a:lstStyle/>
          <a:p>
            <a:fld id="{1FA4932D-E00E-4E33-A541-F06804EE2CED}" type="slidenum">
              <a:rPr lang="en-PH" smtClean="0"/>
              <a:t>8</a:t>
            </a:fld>
            <a:endParaRPr lang="en-PH"/>
          </a:p>
        </p:txBody>
      </p:sp>
    </p:spTree>
    <p:extLst>
      <p:ext uri="{BB962C8B-B14F-4D97-AF65-F5344CB8AC3E}">
        <p14:creationId xmlns:p14="http://schemas.microsoft.com/office/powerpoint/2010/main" val="265000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9</a:t>
            </a:fld>
            <a:endParaRPr lang="en-PH"/>
          </a:p>
        </p:txBody>
      </p:sp>
    </p:spTree>
    <p:extLst>
      <p:ext uri="{BB962C8B-B14F-4D97-AF65-F5344CB8AC3E}">
        <p14:creationId xmlns:p14="http://schemas.microsoft.com/office/powerpoint/2010/main" val="38181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2"/>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124200" y="1295400"/>
            <a:ext cx="5334000" cy="1470025"/>
          </a:xfrm>
        </p:spPr>
        <p:txBody>
          <a:bodyPr/>
          <a:lstStyle>
            <a:lvl1pPr algn="l">
              <a:defRPr>
                <a:solidFill>
                  <a:schemeClr val="tx2"/>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3124200" y="2971800"/>
            <a:ext cx="4648200"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p:txBody>
          <a:bodyPr/>
          <a:lstStyle/>
          <a:p>
            <a:fld id="{3212B400-FB47-4FD8-8CFC-528BA30CFE28}" type="datetime1">
              <a:rPr lang="en-PH" smtClean="0"/>
              <a:t>26/03/2025</a:t>
            </a:fld>
            <a:endParaRPr lang="en-PH"/>
          </a:p>
        </p:txBody>
      </p:sp>
      <p:sp>
        <p:nvSpPr>
          <p:cNvPr id="5" name="Footer Placeholder 4"/>
          <p:cNvSpPr>
            <a:spLocks noGrp="1"/>
          </p:cNvSpPr>
          <p:nvPr>
            <p:ph type="ftr" sz="quarter" idx="11"/>
          </p:nvPr>
        </p:nvSpPr>
        <p:spPr/>
        <p:txBody>
          <a:bodyPr/>
          <a:lstStyle/>
          <a:p>
            <a:r>
              <a:rPr lang="en-PH"/>
              <a:t>COA Style Guide</a:t>
            </a:r>
            <a:endParaRPr lang="en-PH" dirty="0"/>
          </a:p>
        </p:txBody>
      </p:sp>
      <p:sp>
        <p:nvSpPr>
          <p:cNvPr id="6" name="Slide Number Placeholder 5"/>
          <p:cNvSpPr>
            <a:spLocks noGrp="1"/>
          </p:cNvSpPr>
          <p:nvPr>
            <p:ph type="sldNum" sz="quarter" idx="12"/>
          </p:nvPr>
        </p:nvSpPr>
        <p:spPr/>
        <p:txBody>
          <a:bodyPr/>
          <a:lstStyle/>
          <a:p>
            <a:fld id="{2B4F3DE5-73D1-4389-96C5-EE17B2611854}" type="slidenum">
              <a:rPr lang="en-PH" smtClean="0"/>
              <a:t>‹#›</a:t>
            </a:fld>
            <a:endParaRPr lang="en-PH"/>
          </a:p>
        </p:txBody>
      </p:sp>
      <p:pic>
        <p:nvPicPr>
          <p:cNvPr id="1026"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8923" y="4724400"/>
            <a:ext cx="136647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 Contrast Blu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bg1"/>
                </a:solidFill>
              </a:defRPr>
            </a:lvl1pPr>
          </a:lstStyle>
          <a:p>
            <a:fld id="{98C4B059-00B5-486A-800B-A385866531E1}" type="datetime1">
              <a:rPr lang="en-PH" smtClean="0"/>
              <a:t>26/03/2025</a:t>
            </a:fld>
            <a:endParaRPr lang="en-PH"/>
          </a:p>
        </p:txBody>
      </p:sp>
      <p:sp>
        <p:nvSpPr>
          <p:cNvPr id="4" name="Footer Placeholder 3"/>
          <p:cNvSpPr>
            <a:spLocks noGrp="1"/>
          </p:cNvSpPr>
          <p:nvPr>
            <p:ph type="ftr" sz="quarter" idx="11"/>
          </p:nvPr>
        </p:nvSpPr>
        <p:spPr/>
        <p:txBody>
          <a:bodyPr/>
          <a:lstStyle>
            <a:lvl1pPr>
              <a:defRPr>
                <a:solidFill>
                  <a:schemeClr val="bg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pic>
        <p:nvPicPr>
          <p:cNvPr id="6"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0" y="1600200"/>
            <a:ext cx="8229600" cy="4525963"/>
          </a:xfrm>
        </p:spPr>
        <p:txBody>
          <a:bodyPr/>
          <a:lstStyle>
            <a:lvl1pPr>
              <a:defRPr sz="2400">
                <a:solidFill>
                  <a:schemeClr val="bg1"/>
                </a:solidFill>
              </a:defRPr>
            </a:lvl1pPr>
            <a:lvl2pPr>
              <a:defRPr sz="2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29208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 Contrast Orang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tx1"/>
                </a:solidFill>
              </a:defRPr>
            </a:lvl1pPr>
          </a:lstStyle>
          <a:p>
            <a:fld id="{8E342E7E-8CFC-43B9-BC7B-AB6C9B0FD667}" type="datetime1">
              <a:rPr lang="en-PH" smtClean="0"/>
              <a:t>26/03/2025</a:t>
            </a:fld>
            <a:endParaRPr lang="en-PH"/>
          </a:p>
        </p:txBody>
      </p:sp>
      <p:sp>
        <p:nvSpPr>
          <p:cNvPr id="4" name="Footer Placeholder 3"/>
          <p:cNvSpPr>
            <a:spLocks noGrp="1"/>
          </p:cNvSpPr>
          <p:nvPr>
            <p:ph type="ftr" sz="quarter" idx="11"/>
          </p:nvPr>
        </p:nvSpPr>
        <p:spPr/>
        <p:txBody>
          <a:bodyPr/>
          <a:lstStyle>
            <a:lvl1pPr>
              <a:defRPr>
                <a:solidFill>
                  <a:schemeClr val="tx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B4F3DE5-73D1-4389-96C5-EE17B2611854}" type="slidenum">
              <a:rPr lang="en-PH" smtClean="0"/>
              <a:pPr/>
              <a:t>‹#›</a:t>
            </a:fld>
            <a:endParaRPr lang="en-PH"/>
          </a:p>
        </p:txBody>
      </p:sp>
      <p:pic>
        <p:nvPicPr>
          <p:cNvPr id="7"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Tree>
    <p:extLst>
      <p:ext uri="{BB962C8B-B14F-4D97-AF65-F5344CB8AC3E}">
        <p14:creationId xmlns:p14="http://schemas.microsoft.com/office/powerpoint/2010/main" val="277016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791200" cy="6858000"/>
          </a:xfrm>
        </p:spPr>
        <p:txBody>
          <a:bodyPr/>
          <a:lstStyle/>
          <a:p>
            <a:endParaRPr lang="en-PH"/>
          </a:p>
        </p:txBody>
      </p:sp>
      <p:sp>
        <p:nvSpPr>
          <p:cNvPr id="7" name="Rectangle 6"/>
          <p:cNvSpPr/>
          <p:nvPr userDrawn="1"/>
        </p:nvSpPr>
        <p:spPr>
          <a:xfrm>
            <a:off x="5791200" y="0"/>
            <a:ext cx="3352800" cy="6858000"/>
          </a:xfrm>
          <a:prstGeom prst="rect">
            <a:avLst/>
          </a:prstGeom>
          <a:solidFill>
            <a:srgbClr val="002060"/>
          </a:solidFill>
          <a:ln>
            <a:noFill/>
          </a:ln>
          <a:effectLst>
            <a:outerShdw blurRad="279400" dist="266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PH"/>
          </a:p>
        </p:txBody>
      </p:sp>
      <p:sp>
        <p:nvSpPr>
          <p:cNvPr id="2" name="Title 1"/>
          <p:cNvSpPr>
            <a:spLocks noGrp="1"/>
          </p:cNvSpPr>
          <p:nvPr>
            <p:ph type="title"/>
          </p:nvPr>
        </p:nvSpPr>
        <p:spPr>
          <a:xfrm>
            <a:off x="6172200" y="274638"/>
            <a:ext cx="2514600" cy="4602162"/>
          </a:xfrm>
        </p:spPr>
        <p:txBody>
          <a:bodyPr/>
          <a:lstStyle>
            <a:lvl1pPr>
              <a:defRPr>
                <a:solidFill>
                  <a:schemeClr val="bg2"/>
                </a:solidFill>
              </a:defRPr>
            </a:lvl1pPr>
          </a:lstStyle>
          <a:p>
            <a:endParaRPr lang="en-PH" dirty="0"/>
          </a:p>
        </p:txBody>
      </p:sp>
      <p:sp>
        <p:nvSpPr>
          <p:cNvPr id="3" name="Date Placeholder 2"/>
          <p:cNvSpPr>
            <a:spLocks noGrp="1"/>
          </p:cNvSpPr>
          <p:nvPr>
            <p:ph type="dt" sz="half" idx="10"/>
          </p:nvPr>
        </p:nvSpPr>
        <p:spPr/>
        <p:txBody>
          <a:bodyPr/>
          <a:lstStyle/>
          <a:p>
            <a:fld id="{1962D2C3-793E-4F89-8524-895533ACA81D}" type="datetime1">
              <a:rPr lang="en-PH" smtClean="0"/>
              <a:t>26/03/2025</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pPr/>
              <a:t>‹#›</a:t>
            </a:fld>
            <a:endParaRPr lang="en-PH"/>
          </a:p>
        </p:txBody>
      </p:sp>
      <p:pic>
        <p:nvPicPr>
          <p:cNvPr id="8"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lvl1pPr>
              <a:defRPr sz="2400"/>
            </a:lvl1pPr>
            <a:lvl2pPr>
              <a:defRPr sz="24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10"/>
          </p:nvPr>
        </p:nvSpPr>
        <p:spPr/>
        <p:txBody>
          <a:bodyPr/>
          <a:lstStyle/>
          <a:p>
            <a:fld id="{2105383E-B137-4DD2-A0C8-1850DEE1EDB9}" type="datetime1">
              <a:rPr lang="en-PH" smtClean="0"/>
              <a:t>26/03/2025</a:t>
            </a:fld>
            <a:endParaRPr lang="en-PH"/>
          </a:p>
        </p:txBody>
      </p:sp>
      <p:sp>
        <p:nvSpPr>
          <p:cNvPr id="5" name="Footer Placeholder 4"/>
          <p:cNvSpPr>
            <a:spLocks noGrp="1"/>
          </p:cNvSpPr>
          <p:nvPr>
            <p:ph type="ftr" sz="quarter" idx="11"/>
          </p:nvPr>
        </p:nvSpPr>
        <p:spPr/>
        <p:txBody>
          <a:bodyPr/>
          <a:lstStyle/>
          <a:p>
            <a:r>
              <a:rPr lang="en-PH"/>
              <a:t>COA Style Guide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sp>
        <p:nvSpPr>
          <p:cNvPr id="2" name="Title 1"/>
          <p:cNvSpPr>
            <a:spLocks noGrp="1"/>
          </p:cNvSpPr>
          <p:nvPr>
            <p:ph type="title"/>
          </p:nvPr>
        </p:nvSpPr>
        <p:spPr/>
        <p:txBody>
          <a:bodyPr/>
          <a:lstStyle>
            <a:lvl1pPr algn="l">
              <a:defRPr>
                <a:solidFill>
                  <a:srgbClr val="002060"/>
                </a:solidFill>
              </a:defRPr>
            </a:lvl1pPr>
          </a:lstStyle>
          <a:p>
            <a:r>
              <a:rPr lang="en-US" dirty="0"/>
              <a:t>Click to edit Master title style</a:t>
            </a:r>
            <a:endParaRPr lang="en-PH" dirty="0"/>
          </a:p>
        </p:txBody>
      </p:sp>
      <p:pic>
        <p:nvPicPr>
          <p:cNvPr id="14"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6248400" y="0"/>
            <a:ext cx="2895600" cy="68580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userDrawn="1"/>
        </p:nvSpPr>
        <p:spPr>
          <a:xfrm>
            <a:off x="0" y="0"/>
            <a:ext cx="6934200" cy="6858000"/>
          </a:xfrm>
          <a:prstGeom prst="rect">
            <a:avLst/>
          </a:prstGeom>
          <a:solidFill>
            <a:srgbClr val="002060"/>
          </a:solidFill>
          <a:ln>
            <a:noFill/>
          </a:ln>
          <a:effectLst>
            <a:outerShdw blurRad="368300" dist="190500" sx="103000" sy="103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722313" y="4406900"/>
            <a:ext cx="5526087" cy="1362075"/>
          </a:xfrm>
        </p:spPr>
        <p:txBody>
          <a:bodyPr anchor="t"/>
          <a:lstStyle>
            <a:lvl1pPr algn="l">
              <a:defRPr sz="3200" b="1" cap="all">
                <a:solidFill>
                  <a:srgbClr val="FFC000"/>
                </a:solidFill>
              </a:defRPr>
            </a:lvl1pPr>
          </a:lstStyle>
          <a:p>
            <a:endParaRPr lang="en-PH" dirty="0"/>
          </a:p>
        </p:txBody>
      </p:sp>
      <p:sp>
        <p:nvSpPr>
          <p:cNvPr id="3" name="Text Placeholder 2"/>
          <p:cNvSpPr>
            <a:spLocks noGrp="1"/>
          </p:cNvSpPr>
          <p:nvPr>
            <p:ph type="body" idx="1"/>
          </p:nvPr>
        </p:nvSpPr>
        <p:spPr>
          <a:xfrm>
            <a:off x="722313" y="2906713"/>
            <a:ext cx="5526087"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6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Date Placeholder 4"/>
          <p:cNvSpPr>
            <a:spLocks noGrp="1"/>
          </p:cNvSpPr>
          <p:nvPr>
            <p:ph type="dt" sz="half" idx="10"/>
          </p:nvPr>
        </p:nvSpPr>
        <p:spPr/>
        <p:txBody>
          <a:bodyPr/>
          <a:lstStyle/>
          <a:p>
            <a:fld id="{7F99C9CF-4D4B-4126-9BD1-F51677EC9803}" type="datetime1">
              <a:rPr lang="en-PH" smtClean="0"/>
              <a:t>26/03/2025</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354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7400C34-40BF-497F-B851-72F3877F04F0}" type="datetime1">
              <a:rPr lang="en-PH" smtClean="0"/>
              <a:t>26/03/2025</a:t>
            </a:fld>
            <a:endParaRPr lang="en-PH"/>
          </a:p>
        </p:txBody>
      </p:sp>
      <p:sp>
        <p:nvSpPr>
          <p:cNvPr id="8" name="Footer Placeholder 7"/>
          <p:cNvSpPr>
            <a:spLocks noGrp="1"/>
          </p:cNvSpPr>
          <p:nvPr>
            <p:ph type="ftr" sz="quarter" idx="11"/>
          </p:nvPr>
        </p:nvSpPr>
        <p:spPr/>
        <p:txBody>
          <a:bodyPr/>
          <a:lstStyle/>
          <a:p>
            <a:r>
              <a:rPr lang="en-PH"/>
              <a:t>COA Style Guide</a:t>
            </a:r>
          </a:p>
        </p:txBody>
      </p:sp>
      <p:sp>
        <p:nvSpPr>
          <p:cNvPr id="9" name="Slide Number Placeholder 8"/>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31429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8FCFEA1C-49A9-4A27-B59A-1494425B3A6C}" type="datetime1">
              <a:rPr lang="en-PH" smtClean="0"/>
              <a:t>26/03/2025</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24284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4784886E-CE60-4562-9965-7E123C7142A5}" type="datetime1">
              <a:rPr lang="en-PH" smtClean="0"/>
              <a:t>26/03/2025</a:t>
            </a:fld>
            <a:endParaRPr lang="en-PH"/>
          </a:p>
        </p:txBody>
      </p:sp>
      <p:sp>
        <p:nvSpPr>
          <p:cNvPr id="3" name="Footer Placeholder 2"/>
          <p:cNvSpPr>
            <a:spLocks noGrp="1"/>
          </p:cNvSpPr>
          <p:nvPr>
            <p:ph type="ftr" sz="quarter" idx="11"/>
          </p:nvPr>
        </p:nvSpPr>
        <p:spPr/>
        <p:txBody>
          <a:bodyPr/>
          <a:lstStyle/>
          <a:p>
            <a:r>
              <a:rPr lang="en-PH"/>
              <a:t>COA Style Guide</a:t>
            </a:r>
          </a:p>
        </p:txBody>
      </p:sp>
      <p:sp>
        <p:nvSpPr>
          <p:cNvPr id="4" name="Slide Number Placeholder 3"/>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0630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4470400" y="4063332"/>
            <a:ext cx="4673600" cy="279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355EBF-43D4-4BC5-A417-041C74389990}" type="datetime1">
              <a:rPr lang="en-PH" smtClean="0"/>
              <a:t>26/03/2025</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5368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B2909D2-2994-4C99-BF99-CCDAFFEA838D}" type="datetime1">
              <a:rPr lang="en-PH" smtClean="0"/>
              <a:t>26/03/2025</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4800" y="5257800"/>
            <a:ext cx="910984"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2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D5C13-41F2-4A7D-8659-742363571F73}" type="datetime1">
              <a:rPr lang="en-PH" smtClean="0"/>
              <a:t>26/03/2025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t>COA Style Guide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B4F3DE5-73D1-4389-96C5-EE17B2611854}" type="slidenum">
              <a:rPr lang="en-PH" smtClean="0"/>
              <a:pPr/>
              <a:t>‹#›</a:t>
            </a:fld>
            <a:endParaRPr lang="en-PH"/>
          </a:p>
        </p:txBody>
      </p:sp>
    </p:spTree>
    <p:extLst>
      <p:ext uri="{BB962C8B-B14F-4D97-AF65-F5344CB8AC3E}">
        <p14:creationId xmlns:p14="http://schemas.microsoft.com/office/powerpoint/2010/main" val="77579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4528" y="609600"/>
            <a:ext cx="6050872" cy="1219200"/>
          </a:xfrm>
        </p:spPr>
        <p:txBody>
          <a:bodyPr>
            <a:normAutofit fontScale="90000"/>
          </a:bodyPr>
          <a:lstStyle/>
          <a:p>
            <a:pPr algn="ctr"/>
            <a:r>
              <a:rPr lang="en-PH" sz="4000" b="1" dirty="0">
                <a:effectLst>
                  <a:outerShdw blurRad="38100" dist="38100" dir="2700000" algn="tl">
                    <a:srgbClr val="000000">
                      <a:alpha val="43137"/>
                    </a:srgbClr>
                  </a:outerShdw>
                </a:effectLst>
              </a:rPr>
              <a:t>COA Circular No. 2012-003</a:t>
            </a:r>
            <a:br>
              <a:rPr lang="en-PH" sz="4000" b="1" dirty="0">
                <a:effectLst>
                  <a:outerShdw blurRad="38100" dist="38100" dir="2700000" algn="tl">
                    <a:srgbClr val="000000">
                      <a:alpha val="43137"/>
                    </a:srgbClr>
                  </a:outerShdw>
                </a:effectLst>
              </a:rPr>
            </a:br>
            <a:r>
              <a:rPr lang="en-PH" sz="2800" b="1" dirty="0">
                <a:effectLst>
                  <a:outerShdw blurRad="38100" dist="38100" dir="2700000" algn="tl">
                    <a:srgbClr val="000000">
                      <a:alpha val="43137"/>
                    </a:srgbClr>
                  </a:outerShdw>
                </a:effectLst>
              </a:rPr>
              <a:t>October 29, 2012</a:t>
            </a:r>
          </a:p>
        </p:txBody>
      </p:sp>
      <p:sp>
        <p:nvSpPr>
          <p:cNvPr id="5" name="Subtitle 4">
            <a:extLst>
              <a:ext uri="{FF2B5EF4-FFF2-40B4-BE49-F238E27FC236}">
                <a16:creationId xmlns:a16="http://schemas.microsoft.com/office/drawing/2014/main" id="{1E0512B7-8187-6CD9-96A5-1E6C465C8CF9}"/>
              </a:ext>
            </a:extLst>
          </p:cNvPr>
          <p:cNvSpPr>
            <a:spLocks noGrp="1"/>
          </p:cNvSpPr>
          <p:nvPr>
            <p:ph type="subTitle" idx="1"/>
          </p:nvPr>
        </p:nvSpPr>
        <p:spPr>
          <a:xfrm>
            <a:off x="2864528" y="1828800"/>
            <a:ext cx="6050872" cy="3496270"/>
          </a:xfrm>
        </p:spPr>
        <p:txBody>
          <a:bodyPr>
            <a:normAutofit fontScale="62500" lnSpcReduction="20000"/>
          </a:bodyPr>
          <a:lstStyle/>
          <a:p>
            <a:pPr algn="ctr"/>
            <a:r>
              <a:rPr lang="en-GB" sz="38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Guidelines for the Prevention and Disallowance of Irregular, Unnecessary, Excessive, Extravagant and Unconscionable Expenditures</a:t>
            </a:r>
          </a:p>
          <a:p>
            <a:pPr algn="ctr"/>
            <a:r>
              <a:rPr lang="en-US" sz="38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CPAs in Government Sector)</a:t>
            </a:r>
          </a:p>
          <a:p>
            <a:pPr algn="ctr"/>
            <a:endPar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Presented by:</a:t>
            </a:r>
          </a:p>
          <a:p>
            <a:pPr algn="ctr"/>
            <a:r>
              <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Atty. Roland Café Pondoc, CPA, MBA, </a:t>
            </a:r>
          </a:p>
          <a:p>
            <a:pPr algn="ctr"/>
            <a:r>
              <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 REB, </a:t>
            </a:r>
            <a:r>
              <a:rPr lang="en-PH" sz="3200" dirty="0">
                <a:solidFill>
                  <a:srgbClr val="002060"/>
                </a:solidFill>
                <a:latin typeface="Arial Black" panose="020B0A04020102020204" pitchFamily="34" charset="0"/>
                <a:cs typeface="Aldhabi" panose="01000000000000000000" pitchFamily="2" charset="-78"/>
              </a:rPr>
              <a:t>Lt. Col. PAF (Res.)</a:t>
            </a:r>
            <a:endPar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PICPA National President</a:t>
            </a:r>
          </a:p>
          <a:p>
            <a:pPr algn="ctr"/>
            <a:r>
              <a:rPr lang="en-US" sz="3200" b="1" dirty="0">
                <a:solidFill>
                  <a:schemeClr val="tx2">
                    <a:lumMod val="90000"/>
                    <a:lumOff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Former COA Commissioner</a:t>
            </a:r>
          </a:p>
        </p:txBody>
      </p:sp>
      <p:sp>
        <p:nvSpPr>
          <p:cNvPr id="8" name="TextBox 7">
            <a:extLst>
              <a:ext uri="{FF2B5EF4-FFF2-40B4-BE49-F238E27FC236}">
                <a16:creationId xmlns:a16="http://schemas.microsoft.com/office/drawing/2014/main" id="{16BCFD4D-9DFC-48B2-835E-05718B25E247}"/>
              </a:ext>
            </a:extLst>
          </p:cNvPr>
          <p:cNvSpPr txBox="1"/>
          <p:nvPr/>
        </p:nvSpPr>
        <p:spPr>
          <a:xfrm>
            <a:off x="4409388" y="5325070"/>
            <a:ext cx="4506012" cy="923330"/>
          </a:xfrm>
          <a:prstGeom prst="rect">
            <a:avLst/>
          </a:prstGeom>
          <a:noFill/>
        </p:spPr>
        <p:txBody>
          <a:bodyPr wrap="square" rtlCol="0">
            <a:spAutoFit/>
          </a:bodyPr>
          <a:lstStyle/>
          <a:p>
            <a:pPr algn="r"/>
            <a:r>
              <a:rPr lang="en-PH" b="1" dirty="0">
                <a:solidFill>
                  <a:prstClr val="black"/>
                </a:solidFill>
                <a:latin typeface="+mj-lt"/>
              </a:rPr>
              <a:t>March 27, 2025</a:t>
            </a:r>
          </a:p>
          <a:p>
            <a:pPr algn="r"/>
            <a:r>
              <a:rPr lang="en-PH" b="1" dirty="0">
                <a:solidFill>
                  <a:prstClr val="black"/>
                </a:solidFill>
                <a:latin typeface="+mj-lt"/>
              </a:rPr>
              <a:t>PHALGA Summit</a:t>
            </a:r>
          </a:p>
          <a:p>
            <a:pPr algn="r"/>
            <a:r>
              <a:rPr lang="en-US" b="1" dirty="0">
                <a:solidFill>
                  <a:prstClr val="black"/>
                </a:solidFill>
                <a:latin typeface="+mj-lt"/>
              </a:rPr>
              <a:t>Laoag City</a:t>
            </a:r>
            <a:endParaRPr lang="en-PH" b="1" dirty="0">
              <a:solidFill>
                <a:prstClr val="black"/>
              </a:solidFill>
              <a:latin typeface="+mj-lt"/>
            </a:endParaRPr>
          </a:p>
        </p:txBody>
      </p:sp>
    </p:spTree>
    <p:extLst>
      <p:ext uri="{BB962C8B-B14F-4D97-AF65-F5344CB8AC3E}">
        <p14:creationId xmlns:p14="http://schemas.microsoft.com/office/powerpoint/2010/main" val="187807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Grant of amelioration allowance or any similar benefits to private employees of service contractors contrary to Administrative Order (A.O.) No. 365 dated October 10, 1997. </a:t>
            </a:r>
            <a:r>
              <a:rPr lang="en-GB" i="1" dirty="0">
                <a:solidFill>
                  <a:schemeClr val="tx2">
                    <a:lumMod val="90000"/>
                    <a:lumOff val="10000"/>
                  </a:schemeClr>
                </a:solidFill>
              </a:rPr>
              <a:t>(HDMF vs. COA, G.R. No. 157001, October 19, 2004)</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Loyalty service award granted to employees that have not yet rendered the minimum service of ten years in the government required under CSC Memorandum Circular No. 42, s. 1992. </a:t>
            </a:r>
            <a:r>
              <a:rPr lang="en-GB" i="1" dirty="0">
                <a:solidFill>
                  <a:schemeClr val="tx2">
                    <a:lumMod val="90000"/>
                    <a:lumOff val="10000"/>
                  </a:schemeClr>
                </a:solidFill>
              </a:rPr>
              <a:t>(BCDA vs. COA, G.R. No. 142760)</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10</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26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Payment of COLA and other allowances deemed integrated in the salary per DBM-NCC No. 59 and DBM-CCC No. 10 (</a:t>
            </a:r>
            <a:r>
              <a:rPr lang="en-GB" i="1" dirty="0">
                <a:solidFill>
                  <a:schemeClr val="tx2">
                    <a:lumMod val="90000"/>
                    <a:lumOff val="10000"/>
                  </a:schemeClr>
                </a:solidFill>
              </a:rPr>
              <a:t>Victoria C. Gutierrez, et al. vs. DBM</a:t>
            </a:r>
            <a:r>
              <a:rPr lang="en-GB" dirty="0">
                <a:solidFill>
                  <a:schemeClr val="tx2">
                    <a:lumMod val="90000"/>
                    <a:lumOff val="10000"/>
                  </a:schemeClr>
                </a:solidFill>
              </a:rPr>
              <a:t>, G.R. No. 153266).</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food allowance, rice subsidy and health care allowance as there is no law authorizing the grant of such allowances (</a:t>
            </a:r>
            <a:r>
              <a:rPr lang="en-GB" i="1" dirty="0">
                <a:solidFill>
                  <a:schemeClr val="tx2">
                    <a:lumMod val="90000"/>
                    <a:lumOff val="10000"/>
                  </a:schemeClr>
                </a:solidFill>
              </a:rPr>
              <a:t>BFAR Employees Union, R.O. VII vs. COA</a:t>
            </a:r>
            <a:r>
              <a:rPr lang="en-GB" dirty="0">
                <a:solidFill>
                  <a:schemeClr val="tx2">
                    <a:lumMod val="90000"/>
                    <a:lumOff val="10000"/>
                  </a:schemeClr>
                </a:solidFill>
              </a:rPr>
              <a:t>, G.R. No. 169815 and </a:t>
            </a:r>
            <a:r>
              <a:rPr lang="en-GB" i="1" dirty="0">
                <a:solidFill>
                  <a:schemeClr val="tx2">
                    <a:lumMod val="90000"/>
                    <a:lumOff val="10000"/>
                  </a:schemeClr>
                </a:solidFill>
              </a:rPr>
              <a:t>Benguet State University vs. COA</a:t>
            </a:r>
            <a:r>
              <a:rPr lang="en-GB" dirty="0">
                <a:solidFill>
                  <a:schemeClr val="tx2">
                    <a:lumMod val="90000"/>
                    <a:lumOff val="10000"/>
                  </a:schemeClr>
                </a:solidFill>
              </a:rPr>
              <a:t>, G.R. No. 169637).</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11</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5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0"/>
            <a:ext cx="8153400" cy="4114800"/>
          </a:xfrm>
        </p:spPr>
        <p:txBody>
          <a:bodyPr>
            <a:normAutofit lnSpcReduction="10000"/>
          </a:bodyPr>
          <a:lstStyle/>
          <a:p>
            <a:pPr algn="just">
              <a:buFont typeface="Wingdings" panose="05000000000000000000" pitchFamily="2" charset="2"/>
              <a:buChar char="Ø"/>
            </a:pPr>
            <a:r>
              <a:rPr lang="en-GB" dirty="0">
                <a:solidFill>
                  <a:schemeClr val="tx2">
                    <a:lumMod val="90000"/>
                    <a:lumOff val="10000"/>
                  </a:schemeClr>
                </a:solidFill>
              </a:rPr>
              <a:t>Payment of CNA cash incentive/benefit to rank-and-file employees where the conditions required in determining "savings" under Public Sector </a:t>
            </a:r>
            <a:r>
              <a:rPr lang="en-GB" dirty="0" err="1">
                <a:solidFill>
                  <a:schemeClr val="tx2">
                    <a:lumMod val="90000"/>
                    <a:lumOff val="10000"/>
                  </a:schemeClr>
                </a:solidFill>
              </a:rPr>
              <a:t>Labor­</a:t>
            </a:r>
            <a:r>
              <a:rPr lang="en-GB" dirty="0">
                <a:solidFill>
                  <a:schemeClr val="tx2">
                    <a:lumMod val="90000"/>
                    <a:lumOff val="10000"/>
                  </a:schemeClr>
                </a:solidFill>
              </a:rPr>
              <a:t> Management Council (PSLMC) Resolution No. 02, s. 2003 dated May 19, 2003 and DBM BC 2006-001 dated Feb. 1, 2006 </a:t>
            </a:r>
            <a:r>
              <a:rPr lang="en-GB" b="1" dirty="0">
                <a:solidFill>
                  <a:schemeClr val="tx2">
                    <a:lumMod val="90000"/>
                    <a:lumOff val="10000"/>
                  </a:schemeClr>
                </a:solidFill>
              </a:rPr>
              <a:t>are not met</a:t>
            </a:r>
            <a:r>
              <a:rPr lang="en-GB" dirty="0">
                <a:solidFill>
                  <a:schemeClr val="tx2">
                    <a:lumMod val="90000"/>
                    <a:lumOff val="10000"/>
                  </a:schemeClr>
                </a:solidFill>
              </a:rPr>
              <a:t>.</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Honoraria granted to members of special committees such as an Executive Committee, Program on Awards and Incentives for Service Excellence and Regional Selection and Promotions Board, which are performing functions inherent in the regular functions of the agency. </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12</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48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buNone/>
            </a:pPr>
            <a:r>
              <a:rPr lang="en-US" dirty="0">
                <a:solidFill>
                  <a:srgbClr val="002060"/>
                </a:solidFill>
              </a:rPr>
              <a:t>Expenditures that are contrary to law.</a:t>
            </a:r>
          </a:p>
          <a:p>
            <a:pPr marL="0" indent="0">
              <a:buNone/>
            </a:pPr>
            <a:endParaRPr lang="en-US" dirty="0">
              <a:solidFill>
                <a:srgbClr val="002060"/>
              </a:solidFill>
            </a:endParaRPr>
          </a:p>
          <a:p>
            <a:pPr marL="0" indent="0">
              <a:buNone/>
            </a:pPr>
            <a:r>
              <a:rPr lang="en-GB" b="1" dirty="0"/>
              <a:t>Irregular expenditures are different from illegal expenditures since illegal expenditures would pertain to expenses incurred in violation of the law whereas, irregular expenditures are incurred in violation of applicable rules and regulations other than the laws.</a:t>
            </a:r>
          </a:p>
          <a:p>
            <a:pPr marL="0" indent="0">
              <a:buNone/>
            </a:pP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13</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US" b="1" dirty="0">
                <a:effectLst>
                  <a:outerShdw blurRad="38100" dist="38100" dir="2700000" algn="tl">
                    <a:srgbClr val="000000">
                      <a:alpha val="43137"/>
                    </a:srgbClr>
                  </a:outerShdw>
                </a:effectLst>
              </a:rPr>
              <a:t>ILLEGAL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endParaRPr lang="en-US" dirty="0">
              <a:solidFill>
                <a:schemeClr val="tx2">
                  <a:lumMod val="90000"/>
                  <a:lumOff val="10000"/>
                </a:schemeClr>
              </a:solidFill>
            </a:endParaRPr>
          </a:p>
          <a:p>
            <a:pPr algn="just">
              <a:buFont typeface="Wingdings" panose="05000000000000000000" pitchFamily="2" charset="2"/>
              <a:buChar char="Ø"/>
            </a:pPr>
            <a:r>
              <a:rPr lang="en-US" dirty="0">
                <a:solidFill>
                  <a:schemeClr val="tx2">
                    <a:lumMod val="90000"/>
                    <a:lumOff val="10000"/>
                  </a:schemeClr>
                </a:solidFill>
              </a:rPr>
              <a:t>The unauthorized issuance and receipt of [Educational Assistance Allowance (EAA) and Birthday Gift to PhilHealth officials and employees are tantamount to double compensation justifying COA disallowance. The resolutions of the Board of Directors granting the EAA and Birthday Gift sans executive/DBM review and approval as required under the laws are ultra vires acts, which rendered the subsequent disbursements </a:t>
            </a:r>
            <a:r>
              <a:rPr lang="en-US" b="1" dirty="0">
                <a:solidFill>
                  <a:schemeClr val="tx2">
                    <a:lumMod val="90000"/>
                    <a:lumOff val="10000"/>
                  </a:schemeClr>
                </a:solidFill>
              </a:rPr>
              <a:t>illegal and irregular. </a:t>
            </a:r>
            <a:r>
              <a:rPr lang="en-GB" dirty="0">
                <a:solidFill>
                  <a:schemeClr val="tx2">
                    <a:lumMod val="90000"/>
                    <a:lumOff val="10000"/>
                  </a:schemeClr>
                </a:solidFill>
              </a:rPr>
              <a:t>(</a:t>
            </a:r>
            <a:r>
              <a:rPr lang="en-GB" i="1" dirty="0">
                <a:solidFill>
                  <a:schemeClr val="tx2">
                    <a:lumMod val="90000"/>
                    <a:lumOff val="10000"/>
                  </a:schemeClr>
                </a:solidFill>
              </a:rPr>
              <a:t>PhilHealth vs. COA</a:t>
            </a:r>
            <a:r>
              <a:rPr lang="en-GB" dirty="0">
                <a:solidFill>
                  <a:schemeClr val="tx2">
                    <a:lumMod val="90000"/>
                    <a:lumOff val="10000"/>
                  </a:schemeClr>
                </a:solidFill>
              </a:rPr>
              <a:t>, G.R. No. 250787. September 27, 2022)</a:t>
            </a:r>
          </a:p>
          <a:p>
            <a:pPr algn="just">
              <a:buFont typeface="Wingdings" panose="05000000000000000000" pitchFamily="2" charset="2"/>
              <a:buChar char="Ø"/>
            </a:pPr>
            <a:endParaRPr lang="en-GB" sz="2000"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7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4FDF2-D687-47C3-9053-FBB0728B22A0}"/>
              </a:ext>
            </a:extLst>
          </p:cNvPr>
          <p:cNvSpPr>
            <a:spLocks noGrp="1"/>
          </p:cNvSpPr>
          <p:nvPr>
            <p:ph idx="1"/>
          </p:nvPr>
        </p:nvSpPr>
        <p:spPr>
          <a:xfrm>
            <a:off x="457200" y="1422040"/>
            <a:ext cx="8229600" cy="5334000"/>
          </a:xfrm>
        </p:spPr>
        <p:txBody>
          <a:bodyPr>
            <a:noAutofit/>
          </a:bodyPr>
          <a:lstStyle/>
          <a:p>
            <a:pPr algn="just">
              <a:buFont typeface="Wingdings" panose="05000000000000000000" pitchFamily="2" charset="2"/>
              <a:buChar char="Ø"/>
            </a:pPr>
            <a:r>
              <a:rPr lang="en-US" sz="1600" dirty="0">
                <a:solidFill>
                  <a:srgbClr val="002060"/>
                </a:solidFill>
              </a:rPr>
              <a:t>SC: The payment by the NHA of the benefits and allowances, which amounted to more than P367M to its employees is tantamount to illegal disbursement of public funds and was correctly disallowed. </a:t>
            </a:r>
          </a:p>
          <a:p>
            <a:pPr marL="0" indent="0" algn="just">
              <a:buNone/>
            </a:pPr>
            <a:r>
              <a:rPr lang="en-US" sz="1600" dirty="0">
                <a:solidFill>
                  <a:srgbClr val="002060"/>
                </a:solidFill>
              </a:rPr>
              <a:t> </a:t>
            </a:r>
          </a:p>
          <a:p>
            <a:pPr algn="just">
              <a:buFont typeface="Wingdings" panose="05000000000000000000" pitchFamily="2" charset="2"/>
              <a:buChar char="Ø"/>
            </a:pPr>
            <a:r>
              <a:rPr lang="en-US" sz="1600" dirty="0">
                <a:solidFill>
                  <a:srgbClr val="002060"/>
                </a:solidFill>
              </a:rPr>
              <a:t>The benefits and allowances subject of the assailed Notice of Disallowances with the exception of the RATA, were not excluded from the integration into the standardized salary rates under R.A. No. 6758. </a:t>
            </a:r>
          </a:p>
          <a:p>
            <a:pPr algn="just">
              <a:buFont typeface="Wingdings" panose="05000000000000000000" pitchFamily="2" charset="2"/>
              <a:buChar char="Ø"/>
            </a:pPr>
            <a:endParaRPr lang="en-US" sz="1600" dirty="0">
              <a:solidFill>
                <a:srgbClr val="002060"/>
              </a:solidFill>
            </a:endParaRPr>
          </a:p>
          <a:p>
            <a:pPr algn="just">
              <a:buFont typeface="Wingdings" panose="05000000000000000000" pitchFamily="2" charset="2"/>
              <a:buChar char="Ø"/>
            </a:pPr>
            <a:r>
              <a:rPr lang="en-US" sz="1600" dirty="0">
                <a:solidFill>
                  <a:srgbClr val="002060"/>
                </a:solidFill>
              </a:rPr>
              <a:t>Meanwhile, as to the continued grant of meal and rice subsidy and children's allowances under CCC No. 10-99, the same requires that the recipient employee must be an incumbent as of June 30, 1989 and was actually receiving said allowances on or prior to the said date. In effect, incumbent employees as of June 30, 1989 are the only qualified recipients.</a:t>
            </a:r>
          </a:p>
          <a:p>
            <a:pPr algn="just">
              <a:buFont typeface="Wingdings" panose="05000000000000000000" pitchFamily="2" charset="2"/>
              <a:buChar char="Ø"/>
            </a:pPr>
            <a:endParaRPr lang="en-US" sz="1600" dirty="0">
              <a:solidFill>
                <a:srgbClr val="002060"/>
              </a:solidFill>
            </a:endParaRPr>
          </a:p>
          <a:p>
            <a:pPr algn="just">
              <a:buFont typeface="Wingdings" panose="05000000000000000000" pitchFamily="2" charset="2"/>
              <a:buChar char="Ø"/>
            </a:pPr>
            <a:r>
              <a:rPr lang="en-US" sz="1600" dirty="0">
                <a:solidFill>
                  <a:srgbClr val="002060"/>
                </a:solidFill>
              </a:rPr>
              <a:t>RATA is granted only to officers or employees whose positions are enumerated under the GAA or are declared by the DBM as equivalent ranks of the enumerated positions. Thus, the RATA granted to NHA employees whose positions are not within the purview of the pertinent provision under the GAA is disallowable. (</a:t>
            </a:r>
            <a:r>
              <a:rPr lang="en-US" sz="1600" i="1" dirty="0">
                <a:solidFill>
                  <a:srgbClr val="002060"/>
                </a:solidFill>
              </a:rPr>
              <a:t>NHA vs. COA, </a:t>
            </a:r>
            <a:r>
              <a:rPr lang="pt-BR" sz="1600" i="1" dirty="0">
                <a:solidFill>
                  <a:srgbClr val="002060"/>
                </a:solidFill>
              </a:rPr>
              <a:t>G.R. No. 239936. June 21, 2022</a:t>
            </a:r>
            <a:r>
              <a:rPr lang="pt-BR" sz="1600" dirty="0">
                <a:solidFill>
                  <a:srgbClr val="002060"/>
                </a:solidFill>
              </a:rPr>
              <a:t>)</a:t>
            </a:r>
            <a:endParaRPr lang="en-US" sz="1600" dirty="0">
              <a:solidFill>
                <a:srgbClr val="002060"/>
              </a:solidFill>
            </a:endParaRPr>
          </a:p>
        </p:txBody>
      </p:sp>
      <p:sp>
        <p:nvSpPr>
          <p:cNvPr id="3" name="Slide Number Placeholder 2">
            <a:extLst>
              <a:ext uri="{FF2B5EF4-FFF2-40B4-BE49-F238E27FC236}">
                <a16:creationId xmlns:a16="http://schemas.microsoft.com/office/drawing/2014/main" id="{EFEA2D45-A5F4-48BF-BA32-39B4D7E70CE1}"/>
              </a:ext>
            </a:extLst>
          </p:cNvPr>
          <p:cNvSpPr>
            <a:spLocks noGrp="1"/>
          </p:cNvSpPr>
          <p:nvPr>
            <p:ph type="sldNum" sz="quarter" idx="12"/>
          </p:nvPr>
        </p:nvSpPr>
        <p:spPr/>
        <p:txBody>
          <a:bodyPr/>
          <a:lstStyle/>
          <a:p>
            <a:fld id="{2B4F3DE5-73D1-4389-96C5-EE17B2611854}" type="slidenum">
              <a:rPr lang="en-PH" smtClean="0"/>
              <a:pPr/>
              <a:t>15</a:t>
            </a:fld>
            <a:endParaRPr lang="en-PH"/>
          </a:p>
        </p:txBody>
      </p:sp>
      <p:sp>
        <p:nvSpPr>
          <p:cNvPr id="4" name="Title 3">
            <a:extLst>
              <a:ext uri="{FF2B5EF4-FFF2-40B4-BE49-F238E27FC236}">
                <a16:creationId xmlns:a16="http://schemas.microsoft.com/office/drawing/2014/main" id="{8B0015FF-C83D-440F-B41D-4037AA9EB0DE}"/>
              </a:ext>
            </a:extLst>
          </p:cNvPr>
          <p:cNvSpPr>
            <a:spLocks noGrp="1"/>
          </p:cNvSpPr>
          <p:nvPr>
            <p:ph type="title"/>
          </p:nvPr>
        </p:nvSpPr>
        <p:spPr>
          <a:xfrm>
            <a:off x="457200" y="136525"/>
            <a:ext cx="8229600" cy="1143000"/>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p>
        </p:txBody>
      </p:sp>
    </p:spTree>
    <p:extLst>
      <p:ext uri="{BB962C8B-B14F-4D97-AF65-F5344CB8AC3E}">
        <p14:creationId xmlns:p14="http://schemas.microsoft.com/office/powerpoint/2010/main" val="8870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581835"/>
            <a:ext cx="8077200" cy="4133165"/>
          </a:xfrm>
        </p:spPr>
        <p:txBody>
          <a:bodyPr>
            <a:noAutofit/>
          </a:bodyPr>
          <a:lstStyle/>
          <a:p>
            <a:pPr algn="just">
              <a:buFont typeface="Wingdings" panose="05000000000000000000" pitchFamily="2" charset="2"/>
              <a:buChar char="Ø"/>
              <a:tabLst>
                <a:tab pos="360363" algn="l"/>
              </a:tabLst>
            </a:pPr>
            <a:r>
              <a:rPr lang="en-GB" sz="1900" dirty="0">
                <a:solidFill>
                  <a:schemeClr val="tx2">
                    <a:lumMod val="90000"/>
                    <a:lumOff val="10000"/>
                  </a:schemeClr>
                </a:solidFill>
              </a:rPr>
              <a:t>Payment of claims under a contract awarded not strictly in accordance with the procedures prescribed under Republic Act (R.A.) No. 9184 and its Revised Implementing Rules and Regulations (IRR):</a:t>
            </a:r>
          </a:p>
          <a:p>
            <a:pPr marL="0" indent="0" algn="just">
              <a:buNone/>
              <a:tabLst>
                <a:tab pos="360363" algn="l"/>
              </a:tabLst>
            </a:pPr>
            <a:endParaRPr lang="en-GB" sz="1900" dirty="0">
              <a:solidFill>
                <a:schemeClr val="tx2">
                  <a:lumMod val="90000"/>
                  <a:lumOff val="10000"/>
                </a:schemeClr>
              </a:solidFill>
            </a:endParaRPr>
          </a:p>
          <a:p>
            <a:pPr algn="just">
              <a:tabLst>
                <a:tab pos="360363" algn="l"/>
              </a:tabLst>
            </a:pPr>
            <a:r>
              <a:rPr lang="en-GB" sz="1900" dirty="0">
                <a:solidFill>
                  <a:schemeClr val="tx2">
                    <a:lumMod val="90000"/>
                    <a:lumOff val="10000"/>
                  </a:schemeClr>
                </a:solidFill>
              </a:rPr>
              <a:t>Certification of payments to the service contractors as lawful and necessary despite the absence of a public bidding. (</a:t>
            </a:r>
            <a:r>
              <a:rPr lang="en-GB" sz="1900" i="1" dirty="0">
                <a:solidFill>
                  <a:schemeClr val="tx2">
                    <a:lumMod val="90000"/>
                    <a:lumOff val="10000"/>
                  </a:schemeClr>
                </a:solidFill>
              </a:rPr>
              <a:t>Maura </a:t>
            </a:r>
            <a:r>
              <a:rPr lang="en-GB" sz="1900" i="1" dirty="0" err="1">
                <a:solidFill>
                  <a:schemeClr val="tx2">
                    <a:lumMod val="90000"/>
                    <a:lumOff val="10000"/>
                  </a:schemeClr>
                </a:solidFill>
              </a:rPr>
              <a:t>Baghari</a:t>
            </a:r>
            <a:r>
              <a:rPr lang="en-GB" sz="1900" i="1" dirty="0">
                <a:solidFill>
                  <a:schemeClr val="tx2">
                    <a:lumMod val="90000"/>
                    <a:lumOff val="10000"/>
                  </a:schemeClr>
                </a:solidFill>
              </a:rPr>
              <a:t>-Regis vs. Commission on Audit</a:t>
            </a:r>
            <a:r>
              <a:rPr lang="en-GB" sz="1900" dirty="0">
                <a:solidFill>
                  <a:schemeClr val="tx2">
                    <a:lumMod val="90000"/>
                    <a:lumOff val="10000"/>
                  </a:schemeClr>
                </a:solidFill>
              </a:rPr>
              <a:t>, </a:t>
            </a:r>
            <a:r>
              <a:rPr lang="en-GB" sz="1900" i="1" dirty="0">
                <a:solidFill>
                  <a:schemeClr val="tx2">
                    <a:lumMod val="90000"/>
                    <a:lumOff val="10000"/>
                  </a:schemeClr>
                </a:solidFill>
              </a:rPr>
              <a:t>G.R. No. 210900, December 1, 2020)</a:t>
            </a:r>
          </a:p>
          <a:p>
            <a:pPr marL="457200" indent="-457200" algn="just">
              <a:buAutoNum type="alphaLcParenR"/>
              <a:tabLst>
                <a:tab pos="360363" algn="l"/>
              </a:tabLst>
            </a:pPr>
            <a:endParaRPr lang="en-GB" sz="1900" dirty="0">
              <a:solidFill>
                <a:schemeClr val="tx2">
                  <a:lumMod val="90000"/>
                  <a:lumOff val="10000"/>
                </a:schemeClr>
              </a:solidFill>
            </a:endParaRPr>
          </a:p>
          <a:p>
            <a:pPr algn="just">
              <a:tabLst>
                <a:tab pos="360363" algn="l"/>
              </a:tabLst>
            </a:pPr>
            <a:r>
              <a:rPr lang="en-GB" sz="1900" dirty="0">
                <a:solidFill>
                  <a:schemeClr val="tx2">
                    <a:lumMod val="90000"/>
                    <a:lumOff val="10000"/>
                  </a:schemeClr>
                </a:solidFill>
              </a:rPr>
              <a:t>For contracts awarded under an alternative mode of procurement for items that should have undergone complete public bidding process and eventually resulted in overpricing (</a:t>
            </a:r>
            <a:r>
              <a:rPr lang="en-GB" sz="1900" i="1" dirty="0">
                <a:solidFill>
                  <a:schemeClr val="tx2">
                    <a:lumMod val="90000"/>
                    <a:lumOff val="10000"/>
                  </a:schemeClr>
                </a:solidFill>
              </a:rPr>
              <a:t>Dir. Fredric Villanueva, et.al. vs. COA, G.R. No. 151987, March 18, 2005, and </a:t>
            </a:r>
            <a:r>
              <a:rPr lang="en-GB" sz="1900" i="1" dirty="0" err="1">
                <a:solidFill>
                  <a:schemeClr val="tx2">
                    <a:lumMod val="90000"/>
                    <a:lumOff val="10000"/>
                  </a:schemeClr>
                </a:solidFill>
              </a:rPr>
              <a:t>Venancio</a:t>
            </a:r>
            <a:r>
              <a:rPr lang="en-GB" sz="1900" i="1" dirty="0">
                <a:solidFill>
                  <a:schemeClr val="tx2">
                    <a:lumMod val="90000"/>
                    <a:lumOff val="10000"/>
                  </a:schemeClr>
                </a:solidFill>
              </a:rPr>
              <a:t> R. Nava vs. Rodolfo G. </a:t>
            </a:r>
            <a:r>
              <a:rPr lang="en-GB" sz="1900" i="1" dirty="0" err="1">
                <a:solidFill>
                  <a:schemeClr val="tx2">
                    <a:lumMod val="90000"/>
                    <a:lumOff val="10000"/>
                  </a:schemeClr>
                </a:solidFill>
              </a:rPr>
              <a:t>Palattao</a:t>
            </a:r>
            <a:r>
              <a:rPr lang="en-GB" sz="1900" i="1" dirty="0">
                <a:solidFill>
                  <a:schemeClr val="tx2">
                    <a:lumMod val="90000"/>
                    <a:lumOff val="10000"/>
                  </a:schemeClr>
                </a:solidFill>
              </a:rPr>
              <a:t>, et al., G.R. 160211, August 28, 2006)</a:t>
            </a:r>
          </a:p>
          <a:p>
            <a:pPr marL="0" indent="0" algn="just">
              <a:buNone/>
              <a:tabLst>
                <a:tab pos="360363" algn="l"/>
              </a:tabLst>
            </a:pPr>
            <a:endParaRPr lang="en-GB" sz="1900"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20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191000"/>
          </a:xfrm>
        </p:spPr>
        <p:txBody>
          <a:bodyPr>
            <a:normAutofit/>
          </a:bodyPr>
          <a:lstStyle/>
          <a:p>
            <a:pPr algn="just"/>
            <a:r>
              <a:rPr lang="en-GB" dirty="0">
                <a:solidFill>
                  <a:schemeClr val="tx2">
                    <a:lumMod val="90000"/>
                    <a:lumOff val="10000"/>
                  </a:schemeClr>
                </a:solidFill>
              </a:rPr>
              <a:t>Contracts awarded to a bidder who failed to meet the  minimum amounts required to be put up at the time the bids were submitted </a:t>
            </a:r>
            <a:r>
              <a:rPr lang="en-GB" i="1" dirty="0">
                <a:solidFill>
                  <a:schemeClr val="tx2">
                    <a:lumMod val="90000"/>
                    <a:lumOff val="10000"/>
                  </a:schemeClr>
                </a:solidFill>
              </a:rPr>
              <a:t>(Demosthenes P. </a:t>
            </a:r>
            <a:r>
              <a:rPr lang="en-GB" i="1" dirty="0" err="1">
                <a:solidFill>
                  <a:schemeClr val="tx2">
                    <a:lumMod val="90000"/>
                    <a:lumOff val="10000"/>
                  </a:schemeClr>
                </a:solidFill>
              </a:rPr>
              <a:t>Agan</a:t>
            </a:r>
            <a:r>
              <a:rPr lang="en-GB" i="1" dirty="0">
                <a:solidFill>
                  <a:schemeClr val="tx2">
                    <a:lumMod val="90000"/>
                    <a:lumOff val="10000"/>
                  </a:schemeClr>
                </a:solidFill>
              </a:rPr>
              <a:t>, Jr. et al., MWU-NLU and PALEA vs. PIATCO, </a:t>
            </a:r>
            <a:r>
              <a:rPr lang="en-GB" i="1" dirty="0" err="1">
                <a:solidFill>
                  <a:schemeClr val="tx2">
                    <a:lumMod val="90000"/>
                    <a:lumOff val="10000"/>
                  </a:schemeClr>
                </a:solidFill>
              </a:rPr>
              <a:t>lnc</a:t>
            </a:r>
            <a:r>
              <a:rPr lang="en-GB" i="1" dirty="0">
                <a:solidFill>
                  <a:schemeClr val="tx2">
                    <a:lumMod val="90000"/>
                    <a:lumOff val="10000"/>
                  </a:schemeClr>
                </a:solidFill>
              </a:rPr>
              <a:t>., MIAA, DOTC and Sec. L. Mendoza, G.R. No. 155001)</a:t>
            </a:r>
          </a:p>
          <a:p>
            <a:pPr marL="0" indent="0" algn="just">
              <a:buNone/>
            </a:pPr>
            <a:endParaRPr lang="en-GB" dirty="0">
              <a:solidFill>
                <a:schemeClr val="tx2">
                  <a:lumMod val="90000"/>
                  <a:lumOff val="10000"/>
                </a:schemeClr>
              </a:solidFill>
            </a:endParaRPr>
          </a:p>
          <a:p>
            <a:pPr algn="just"/>
            <a:r>
              <a:rPr lang="en-GB" dirty="0">
                <a:solidFill>
                  <a:schemeClr val="tx2">
                    <a:lumMod val="90000"/>
                    <a:lumOff val="10000"/>
                  </a:schemeClr>
                </a:solidFill>
              </a:rPr>
              <a:t>Delivery of equipment that is not brand new and does not conform to the specifications called for in the Invitation to Bid. </a:t>
            </a:r>
            <a:r>
              <a:rPr lang="en-GB" i="1" dirty="0">
                <a:solidFill>
                  <a:schemeClr val="tx2">
                    <a:lumMod val="90000"/>
                    <a:lumOff val="10000"/>
                  </a:schemeClr>
                </a:solidFill>
              </a:rPr>
              <a:t>(Ramon T. Lim vs. COA, G.R. No. 130325)</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12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sz="2300" dirty="0">
                <a:solidFill>
                  <a:schemeClr val="tx2">
                    <a:lumMod val="90000"/>
                    <a:lumOff val="10000"/>
                  </a:schemeClr>
                </a:solidFill>
              </a:rPr>
              <a:t>In case of regularly enacted budget</a:t>
            </a:r>
          </a:p>
          <a:p>
            <a:pPr marL="0" indent="0" algn="just">
              <a:buNone/>
            </a:pPr>
            <a:endParaRPr lang="en-GB" sz="2300" dirty="0">
              <a:solidFill>
                <a:schemeClr val="tx2">
                  <a:lumMod val="90000"/>
                  <a:lumOff val="10000"/>
                </a:schemeClr>
              </a:solidFill>
            </a:endParaRPr>
          </a:p>
          <a:p>
            <a:pPr algn="just">
              <a:buFont typeface="Wingdings" panose="05000000000000000000" pitchFamily="2" charset="2"/>
              <a:buChar char="Ø"/>
            </a:pPr>
            <a:r>
              <a:rPr lang="en-GB" sz="2300" dirty="0">
                <a:solidFill>
                  <a:schemeClr val="tx2">
                    <a:lumMod val="90000"/>
                    <a:lumOff val="10000"/>
                  </a:schemeClr>
                </a:solidFill>
              </a:rPr>
              <a:t>For projects described in appropriation ordinances in generic terms such as infrastructure projects, inter-municipal waterworks, drainage and sewerage, flood control, irrigation systems projects, reclamation projects, roads and bridges.</a:t>
            </a:r>
          </a:p>
          <a:p>
            <a:pPr algn="just">
              <a:buFont typeface="Wingdings" panose="05000000000000000000" pitchFamily="2" charset="2"/>
              <a:buChar char="Ø"/>
            </a:pPr>
            <a:r>
              <a:rPr lang="en-GB" sz="2300" dirty="0">
                <a:solidFill>
                  <a:schemeClr val="tx2">
                    <a:lumMod val="90000"/>
                    <a:lumOff val="10000"/>
                  </a:schemeClr>
                </a:solidFill>
              </a:rPr>
              <a:t>For purchase of goods and services which are neither specified in the appropriation ordinance nor encompassed within the regular personal services and maintenance operating expenses.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18</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532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dirty="0">
                <a:solidFill>
                  <a:schemeClr val="tx2">
                    <a:lumMod val="90000"/>
                    <a:lumOff val="10000"/>
                  </a:schemeClr>
                </a:solidFill>
              </a:rPr>
              <a:t>Charges to accounts payable not founded on valid claims in violation of Section 46 of P.D. No. 1177 (</a:t>
            </a:r>
            <a:r>
              <a:rPr lang="en-GB" i="1" dirty="0">
                <a:solidFill>
                  <a:schemeClr val="tx2">
                    <a:lumMod val="90000"/>
                    <a:lumOff val="10000"/>
                  </a:schemeClr>
                </a:solidFill>
              </a:rPr>
              <a:t>Fe D. </a:t>
            </a:r>
            <a:r>
              <a:rPr lang="en-GB" i="1" dirty="0" err="1">
                <a:solidFill>
                  <a:schemeClr val="tx2">
                    <a:lumMod val="90000"/>
                    <a:lumOff val="10000"/>
                  </a:schemeClr>
                </a:solidFill>
              </a:rPr>
              <a:t>Laysa</a:t>
            </a:r>
            <a:r>
              <a:rPr lang="en-GB" i="1" dirty="0">
                <a:solidFill>
                  <a:schemeClr val="tx2">
                    <a:lumMod val="90000"/>
                    <a:lumOff val="10000"/>
                  </a:schemeClr>
                </a:solidFill>
              </a:rPr>
              <a:t> vs. COA,</a:t>
            </a:r>
            <a:r>
              <a:rPr lang="en-GB" dirty="0">
                <a:solidFill>
                  <a:schemeClr val="tx2">
                    <a:lumMod val="90000"/>
                    <a:lumOff val="10000"/>
                  </a:schemeClr>
                </a:solidFill>
              </a:rPr>
              <a:t> G.R. No. 128134).</a:t>
            </a:r>
          </a:p>
          <a:p>
            <a:pPr algn="just"/>
            <a:endParaRPr lang="en-GB" dirty="0">
              <a:solidFill>
                <a:schemeClr val="tx2">
                  <a:lumMod val="90000"/>
                  <a:lumOff val="10000"/>
                </a:schemeClr>
              </a:solidFill>
            </a:endParaRPr>
          </a:p>
          <a:p>
            <a:pPr algn="just"/>
            <a:r>
              <a:rPr lang="en-GB" dirty="0">
                <a:solidFill>
                  <a:schemeClr val="tx2">
                    <a:lumMod val="90000"/>
                    <a:lumOff val="10000"/>
                  </a:schemeClr>
                </a:solidFill>
              </a:rPr>
              <a:t>Use of funds intended for a specific purpose/project, for other purposes such as administrative and miscellaneous expenses of the implementing agency, and for projects not intended to be implemented under the program.</a:t>
            </a:r>
          </a:p>
          <a:p>
            <a:pPr algn="just"/>
            <a:endParaRPr lang="en-GB" dirty="0">
              <a:solidFill>
                <a:schemeClr val="tx2">
                  <a:lumMod val="90000"/>
                  <a:lumOff val="10000"/>
                </a:schemeClr>
              </a:solidFill>
            </a:endParaRPr>
          </a:p>
          <a:p>
            <a:pPr algn="just"/>
            <a:r>
              <a:rPr lang="en-GB" dirty="0">
                <a:solidFill>
                  <a:schemeClr val="tx2">
                    <a:lumMod val="90000"/>
                    <a:lumOff val="10000"/>
                  </a:schemeClr>
                </a:solidFill>
              </a:rPr>
              <a:t>Grant or cash advance for no specific stated public purpose (Section 89 of PD 1445)</a:t>
            </a:r>
          </a:p>
          <a:p>
            <a:pPr marL="457200" indent="-457200" algn="just">
              <a:buAutoNum type="arabicPeriod" startAt="8"/>
            </a:pPr>
            <a:endParaRPr lang="en-GB" dirty="0">
              <a:solidFill>
                <a:schemeClr val="tx2">
                  <a:lumMod val="90000"/>
                  <a:lumOff val="10000"/>
                </a:schemeClr>
              </a:solidFill>
            </a:endParaRPr>
          </a:p>
          <a:p>
            <a:pPr marL="457200" indent="-457200" algn="just">
              <a:buAutoNum type="arabicPeriod" startAt="8"/>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19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1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left)">
                                      <p:cBhvr>
                                        <p:cTn id="1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838200"/>
            <a:ext cx="8229600" cy="4525963"/>
          </a:xfrm>
        </p:spPr>
        <p:txBody>
          <a:bodyPr>
            <a:normAutofit/>
          </a:bodyPr>
          <a:lstStyle/>
          <a:p>
            <a:pPr marL="0" indent="0">
              <a:buNone/>
            </a:pPr>
            <a:endParaRPr lang="en-GB" dirty="0">
              <a:solidFill>
                <a:schemeClr val="tx2">
                  <a:lumMod val="90000"/>
                  <a:lumOff val="10000"/>
                </a:schemeClr>
              </a:solidFill>
            </a:endParaRPr>
          </a:p>
          <a:p>
            <a:pPr marL="0" indent="0" algn="just">
              <a:buNone/>
            </a:pPr>
            <a:r>
              <a:rPr lang="en-GB" b="1" i="1" dirty="0">
                <a:solidFill>
                  <a:schemeClr val="tx2">
                    <a:lumMod val="90000"/>
                    <a:lumOff val="10000"/>
                  </a:schemeClr>
                </a:solidFill>
              </a:rPr>
              <a:t>Section 33, PD No. 1445. </a:t>
            </a:r>
            <a:r>
              <a:rPr lang="en-GB" i="1" dirty="0">
                <a:solidFill>
                  <a:schemeClr val="tx2">
                    <a:lumMod val="90000"/>
                    <a:lumOff val="10000"/>
                  </a:schemeClr>
                </a:solidFill>
              </a:rPr>
              <a:t>Prevention of irregular, unnecessary, excessive, or extravagant expenditures of funds or uses of property; power to disallow such as expenditures. - The Commission shall promulgate such auditing and accounting rules and regulations as shall prevent irregular, unnecessary, excessive, or extravagant expenditures or uses of government funds or property.</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a:t>
            </a:fld>
            <a:endParaRPr lang="en-PH"/>
          </a:p>
        </p:txBody>
      </p:sp>
    </p:spTree>
    <p:extLst>
      <p:ext uri="{BB962C8B-B14F-4D97-AF65-F5344CB8AC3E}">
        <p14:creationId xmlns:p14="http://schemas.microsoft.com/office/powerpoint/2010/main" val="359455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r>
              <a:rPr lang="en-GB" dirty="0">
                <a:solidFill>
                  <a:schemeClr val="tx2">
                    <a:lumMod val="90000"/>
                    <a:lumOff val="10000"/>
                  </a:schemeClr>
                </a:solidFill>
              </a:rPr>
              <a:t>In case or re-enacted budget</a:t>
            </a:r>
          </a:p>
          <a:p>
            <a:pPr marL="0" indent="0" algn="just">
              <a:buNone/>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For new contracts entered into by the local chief executive covering contractual obligations included in the previous year's annual and supplemental budgets.</a:t>
            </a:r>
          </a:p>
          <a:p>
            <a:pPr marL="0" indent="0" algn="just">
              <a:buNone/>
            </a:pPr>
            <a:endParaRPr lang="en-GB" dirty="0">
              <a:solidFill>
                <a:schemeClr val="tx2">
                  <a:lumMod val="90000"/>
                  <a:lumOff val="10000"/>
                </a:schemeClr>
              </a:solidFill>
            </a:endParaRP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20</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“Illegal"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7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304800" y="1427923"/>
            <a:ext cx="8153400" cy="3982278"/>
          </a:xfrm>
        </p:spPr>
        <p:txBody>
          <a:bodyPr>
            <a:normAutofit fontScale="92500" lnSpcReduction="10000"/>
          </a:bodyPr>
          <a:lstStyle/>
          <a:p>
            <a:pPr algn="just">
              <a:buFont typeface="Wingdings" panose="05000000000000000000" pitchFamily="2" charset="2"/>
              <a:buChar char="q"/>
            </a:pPr>
            <a:r>
              <a:rPr lang="en-US" dirty="0">
                <a:solidFill>
                  <a:srgbClr val="002060"/>
                </a:solidFill>
              </a:rPr>
              <a:t>Could not pass the test of prudence or the diligence of a good father of a family, thereby denoting non-responsiveness to the exigencies of the service</a:t>
            </a:r>
          </a:p>
          <a:p>
            <a:pPr algn="just">
              <a:buFont typeface="Wingdings" panose="05000000000000000000" pitchFamily="2" charset="2"/>
              <a:buChar char="q"/>
            </a:pPr>
            <a:r>
              <a:rPr lang="en-US" dirty="0">
                <a:solidFill>
                  <a:srgbClr val="002060"/>
                </a:solidFill>
              </a:rPr>
              <a:t>Not supportive of the implementation of the objectives and mission of the agency relative to the nature of its operations </a:t>
            </a:r>
          </a:p>
          <a:p>
            <a:pPr marL="719138" algn="just">
              <a:buFont typeface="Wingdings" panose="05000000000000000000" pitchFamily="2" charset="2"/>
              <a:buChar char="Ø"/>
            </a:pPr>
            <a:r>
              <a:rPr lang="en-US" dirty="0">
                <a:solidFill>
                  <a:srgbClr val="002060"/>
                </a:solidFill>
              </a:rPr>
              <a:t>Incurrence of expenditure not dictated by the demands of good government </a:t>
            </a:r>
          </a:p>
          <a:p>
            <a:pPr marL="720725" algn="just">
              <a:buFont typeface="Wingdings" panose="05000000000000000000" pitchFamily="2" charset="2"/>
              <a:buChar char="Ø"/>
            </a:pPr>
            <a:r>
              <a:rPr lang="en-US" dirty="0">
                <a:solidFill>
                  <a:srgbClr val="002060"/>
                </a:solidFill>
              </a:rPr>
              <a:t>the utility of which cannot be ascertained at a specific time</a:t>
            </a:r>
          </a:p>
          <a:p>
            <a:pPr algn="just">
              <a:buFont typeface="Wingdings" panose="05000000000000000000" pitchFamily="2" charset="2"/>
              <a:buChar char="q"/>
            </a:pPr>
            <a:r>
              <a:rPr lang="en-US" dirty="0">
                <a:solidFill>
                  <a:srgbClr val="002060"/>
                </a:solidFill>
              </a:rPr>
              <a:t>Can be dispensed with without loss or damage to property</a:t>
            </a:r>
          </a:p>
          <a:p>
            <a:pPr algn="just">
              <a:buFont typeface="Wingdings" panose="05000000000000000000" pitchFamily="2" charset="2"/>
              <a:buChar char="q"/>
            </a:pPr>
            <a:r>
              <a:rPr lang="en-US" dirty="0">
                <a:solidFill>
                  <a:srgbClr val="002060"/>
                </a:solidFill>
              </a:rPr>
              <a:t>The mission and thrusts of the agency must be considered in determining whether or not an expenditure is necessary</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21</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UNNECESSARY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01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190999"/>
          </a:xfrm>
        </p:spPr>
        <p:txBody>
          <a:bodyPr>
            <a:normAutofit fontScale="92500" lnSpcReduction="10000"/>
          </a:bodyPr>
          <a:lstStyle/>
          <a:p>
            <a:pPr algn="just">
              <a:buFont typeface="Wingdings" panose="05000000000000000000" pitchFamily="2" charset="2"/>
              <a:buChar char="Ø"/>
            </a:pPr>
            <a:r>
              <a:rPr lang="en-US" dirty="0">
                <a:solidFill>
                  <a:schemeClr val="tx2">
                    <a:lumMod val="90000"/>
                    <a:lumOff val="10000"/>
                  </a:schemeClr>
                </a:solidFill>
              </a:rPr>
              <a:t>Reimbursement of extraordinary expenses incurred by a non-salaried official (COA </a:t>
            </a:r>
            <a:r>
              <a:rPr lang="en-PH" dirty="0">
                <a:solidFill>
                  <a:schemeClr val="tx2">
                    <a:lumMod val="90000"/>
                    <a:lumOff val="10000"/>
                  </a:schemeClr>
                </a:solidFill>
              </a:rPr>
              <a:t>Decision No. 2022-180 dated January 24, 2022)</a:t>
            </a:r>
          </a:p>
          <a:p>
            <a:pPr algn="just">
              <a:buFont typeface="Wingdings" panose="05000000000000000000" pitchFamily="2" charset="2"/>
              <a:buChar char="Ø"/>
            </a:pPr>
            <a:r>
              <a:rPr lang="en-US" dirty="0">
                <a:solidFill>
                  <a:schemeClr val="tx2">
                    <a:lumMod val="90000"/>
                    <a:lumOff val="10000"/>
                  </a:schemeClr>
                </a:solidFill>
              </a:rPr>
              <a:t>Purchase of Skagen wrist watches as centennial anniversary tokens (COA Decision No. 2022-415 dated January 28, 2022)</a:t>
            </a:r>
          </a:p>
          <a:p>
            <a:pPr algn="just">
              <a:buFont typeface="Wingdings" panose="05000000000000000000" pitchFamily="2" charset="2"/>
              <a:buChar char="Ø"/>
            </a:pPr>
            <a:r>
              <a:rPr lang="en-US" dirty="0">
                <a:solidFill>
                  <a:schemeClr val="tx2">
                    <a:lumMod val="90000"/>
                    <a:lumOff val="10000"/>
                  </a:schemeClr>
                </a:solidFill>
              </a:rPr>
              <a:t>Payment of life and health insurance premiums for the employees </a:t>
            </a:r>
            <a:r>
              <a:rPr lang="en-PH" dirty="0">
                <a:solidFill>
                  <a:schemeClr val="tx2">
                    <a:lumMod val="90000"/>
                    <a:lumOff val="10000"/>
                  </a:schemeClr>
                </a:solidFill>
              </a:rPr>
              <a:t>to private insurance agencies (</a:t>
            </a:r>
            <a:r>
              <a:rPr lang="en-US" dirty="0">
                <a:solidFill>
                  <a:schemeClr val="tx2">
                    <a:lumMod val="90000"/>
                    <a:lumOff val="10000"/>
                  </a:schemeClr>
                </a:solidFill>
              </a:rPr>
              <a:t>COA Decision No. 2022-407 dated January 24, 2022)</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Hiring of consultants whose functions are redundant to the respective functions of concerned officials, for example hiring of procurement consultant, financial consultant or media consultant. </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22</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pPr algn="just"/>
            <a:r>
              <a:rPr lang="en-GB" sz="2800" b="1" dirty="0">
                <a:effectLst>
                  <a:outerShdw blurRad="38100" dist="38100" dir="2700000" algn="tl">
                    <a:srgbClr val="000000">
                      <a:alpha val="43137"/>
                    </a:srgbClr>
                  </a:outerShdw>
                </a:effectLst>
              </a:rPr>
              <a:t>Cases that are considered "Unnecessary" Expenditures or Uses of Government Funds and Property </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25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Purchase of high-end or expensive models/brands of electronic gadgets such as mobile phones, desktops, laptops, etc. unless justified by circumstances.</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Construction of buildings and/or procurement of equipment not actually needed or without any intended purpose, not put to use or use for purposes other than the intended purpose, not completed and could not be properly maintained or operations sustained.</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23</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sz="2800" b="1" dirty="0">
                <a:effectLst>
                  <a:outerShdw blurRad="38100" dist="38100" dir="2700000" algn="tl">
                    <a:srgbClr val="000000">
                      <a:alpha val="43137"/>
                    </a:srgbClr>
                  </a:outerShdw>
                </a:effectLst>
              </a:rPr>
              <a:t>Cases that are considered "Unnecessary" Expenditures or Uses of Government Funds and Property </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50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Continuous repair of vehicles and equipment already considered beyond economic repair as evidenced by frequent breakdown and non-use after repair.</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overtime pay for work that is not of urgent nature as to require completion within a specified time or that can be undertaken during regular office hours.</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500" b="1" dirty="0">
                <a:effectLst>
                  <a:outerShdw blurRad="38100" dist="38100" dir="2700000" algn="tl">
                    <a:srgbClr val="000000">
                      <a:alpha val="43137"/>
                    </a:srgbClr>
                  </a:outerShdw>
                </a:effectLst>
              </a:rPr>
              <a:t>Cases that are considered "Unnecessary" Expenditures or Uses of Government Funds and Property </a:t>
            </a:r>
            <a:endParaRPr lang="en-PH" sz="25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03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q"/>
            </a:pPr>
            <a:r>
              <a:rPr lang="en-PH" dirty="0">
                <a:solidFill>
                  <a:srgbClr val="002060"/>
                </a:solidFill>
              </a:rPr>
              <a:t>unreasonable and immoderate</a:t>
            </a:r>
          </a:p>
          <a:p>
            <a:pPr algn="just">
              <a:buFont typeface="Wingdings" panose="05000000000000000000" pitchFamily="2" charset="2"/>
              <a:buChar char="q"/>
            </a:pPr>
            <a:r>
              <a:rPr lang="en-US" dirty="0">
                <a:solidFill>
                  <a:srgbClr val="002060"/>
                </a:solidFill>
              </a:rPr>
              <a:t>no man in his right sense would make, nor a fair and honest man would accept as reasonable</a:t>
            </a:r>
          </a:p>
          <a:p>
            <a:pPr algn="just">
              <a:buFont typeface="Wingdings" panose="05000000000000000000" pitchFamily="2" charset="2"/>
              <a:buChar char="q"/>
            </a:pPr>
            <a:r>
              <a:rPr lang="en-US" dirty="0">
                <a:solidFill>
                  <a:srgbClr val="002060"/>
                </a:solidFill>
              </a:rPr>
              <a:t>those incurred in violation of ethical and moral standards.</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25</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64634" y="533400"/>
            <a:ext cx="8229600" cy="1066800"/>
          </a:xfrm>
        </p:spPr>
        <p:txBody>
          <a:bodyPr>
            <a:normAutofit/>
          </a:bodyPr>
          <a:lstStyle/>
          <a:p>
            <a:r>
              <a:rPr lang="en-PH" dirty="0">
                <a:effectLst>
                  <a:outerShdw blurRad="38100" dist="38100" dir="2700000" algn="tl">
                    <a:srgbClr val="000000">
                      <a:alpha val="43137"/>
                    </a:srgbClr>
                  </a:outerShdw>
                </a:effectLst>
              </a:rPr>
              <a:t>UNCONSCIONABLE EXPENDITURES</a:t>
            </a:r>
          </a:p>
        </p:txBody>
      </p:sp>
    </p:spTree>
    <p:extLst>
      <p:ext uri="{BB962C8B-B14F-4D97-AF65-F5344CB8AC3E}">
        <p14:creationId xmlns:p14="http://schemas.microsoft.com/office/powerpoint/2010/main" val="381141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191000"/>
          </a:xfrm>
        </p:spPr>
        <p:txBody>
          <a:bodyPr>
            <a:normAutofit fontScale="85000" lnSpcReduction="20000"/>
          </a:bodyPr>
          <a:lstStyle/>
          <a:p>
            <a:pPr algn="just">
              <a:buFont typeface="Wingdings" panose="05000000000000000000" pitchFamily="2" charset="2"/>
              <a:buChar char="Ø"/>
            </a:pPr>
            <a:r>
              <a:rPr lang="en-US" dirty="0">
                <a:solidFill>
                  <a:schemeClr val="tx2">
                    <a:lumMod val="90000"/>
                    <a:lumOff val="10000"/>
                  </a:schemeClr>
                </a:solidFill>
              </a:rPr>
              <a:t>Payment of transportation and incidental expenses to barangay officials who attended the orientation seminar or </a:t>
            </a:r>
            <a:r>
              <a:rPr lang="en-US" dirty="0" err="1">
                <a:solidFill>
                  <a:schemeClr val="tx2">
                    <a:lumMod val="90000"/>
                    <a:lumOff val="10000"/>
                  </a:schemeClr>
                </a:solidFill>
              </a:rPr>
              <a:t>Lakbay</a:t>
            </a:r>
            <a:r>
              <a:rPr lang="en-US" dirty="0">
                <a:solidFill>
                  <a:schemeClr val="tx2">
                    <a:lumMod val="90000"/>
                    <a:lumOff val="10000"/>
                  </a:schemeClr>
                </a:solidFill>
              </a:rPr>
              <a:t>-Aral on Community-Based Monitoring System (CBMS) and Good Governance in Baguio City, in the total amount of P5,373,000.00. (COA </a:t>
            </a:r>
            <a:r>
              <a:rPr lang="en-PH" dirty="0">
                <a:solidFill>
                  <a:schemeClr val="tx2">
                    <a:lumMod val="90000"/>
                    <a:lumOff val="10000"/>
                  </a:schemeClr>
                </a:solidFill>
              </a:rPr>
              <a:t>Decision No. 2018-319 dated March 15, 2018)</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Grant of exorbitant and unreasonable bonuses, allowances and fringe benefits to public officials and employees and members of governing boards.</a:t>
            </a:r>
          </a:p>
          <a:p>
            <a:pPr algn="just">
              <a:buFont typeface="Wingdings" panose="05000000000000000000" pitchFamily="2" charset="2"/>
              <a:buChar char="Ø"/>
            </a:pPr>
            <a:r>
              <a:rPr lang="en-GB" dirty="0">
                <a:solidFill>
                  <a:schemeClr val="tx2">
                    <a:lumMod val="90000"/>
                    <a:lumOff val="10000"/>
                  </a:schemeClr>
                </a:solidFill>
              </a:rPr>
              <a:t>Live-in seminars in five-star hotels with significant numbers of participants and unreasonable period of time.</a:t>
            </a:r>
          </a:p>
          <a:p>
            <a:pPr algn="just">
              <a:buFont typeface="Wingdings" panose="05000000000000000000" pitchFamily="2" charset="2"/>
              <a:buChar char="Ø"/>
            </a:pPr>
            <a:r>
              <a:rPr lang="en-GB" dirty="0">
                <a:solidFill>
                  <a:schemeClr val="tx2">
                    <a:lumMod val="90000"/>
                    <a:lumOff val="10000"/>
                  </a:schemeClr>
                </a:solidFill>
              </a:rPr>
              <a:t>Payment of excessive and unreasonable retirement benefits.</a:t>
            </a:r>
          </a:p>
          <a:p>
            <a:pPr algn="just">
              <a:buFont typeface="Wingdings" panose="05000000000000000000" pitchFamily="2" charset="2"/>
              <a:buChar char="Ø"/>
            </a:pPr>
            <a:r>
              <a:rPr lang="en-GB" dirty="0">
                <a:solidFill>
                  <a:schemeClr val="tx2">
                    <a:lumMod val="90000"/>
                    <a:lumOff val="10000"/>
                  </a:schemeClr>
                </a:solidFill>
              </a:rPr>
              <a:t>Purchase of supplies and materials including agricultural equipment/machineries and other farm inputs in significant quantities far exceeding the requirements and were not actually needed, thus, left idle and unused.</a:t>
            </a: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dirty="0">
                <a:effectLst>
                  <a:outerShdw blurRad="38100" dist="38100" dir="2700000" algn="tl">
                    <a:srgbClr val="000000">
                      <a:alpha val="43137"/>
                    </a:srgbClr>
                  </a:outerShdw>
                </a:effectLst>
              </a:rPr>
              <a:t>Cases that are considered “Unconscionable"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794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038599"/>
          </a:xfrm>
        </p:spPr>
        <p:txBody>
          <a:bodyPr>
            <a:normAutofit fontScale="85000" lnSpcReduction="20000"/>
          </a:bodyPr>
          <a:lstStyle/>
          <a:p>
            <a:pPr algn="just">
              <a:buFont typeface="Wingdings" panose="05000000000000000000" pitchFamily="2" charset="2"/>
              <a:buChar char="Ø"/>
            </a:pPr>
            <a:r>
              <a:rPr lang="en-GB" dirty="0">
                <a:solidFill>
                  <a:schemeClr val="tx2">
                    <a:lumMod val="90000"/>
                    <a:lumOff val="10000"/>
                  </a:schemeClr>
                </a:solidFill>
              </a:rPr>
              <a:t>Extension of loans in significant and unreasonable amount to unqualified borrowers whereby recovery of the loans granted is remote.</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Overpricing in significant amounts exceeding 100 percent of the current and prevailing market value.</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Payment for repairs of government equipment involving significant amount exceeding 100 percent of the current market value price of the same or similar equipment.</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Release of significant amounts to NGOs/POs without evaluating the necessity of the project, the needs of the intended recipients and the reasonableness of the project requirements.</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27</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dirty="0">
                <a:effectLst>
                  <a:outerShdw blurRad="38100" dist="38100" dir="2700000" algn="tl">
                    <a:srgbClr val="000000">
                      <a:alpha val="43137"/>
                    </a:srgbClr>
                  </a:outerShdw>
                </a:effectLst>
              </a:rPr>
              <a:t>Cases that are considered “Unconscionable"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36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down)">
                                      <p:cBhvr>
                                        <p:cTn id="10" dur="500"/>
                                        <p:tgtEl>
                                          <p:spTgt spid="2">
                                            <p:txEl>
                                              <p:pRg st="0" end="0"/>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wipe(down)">
                                      <p:cBhvr>
                                        <p:cTn id="18" dur="500"/>
                                        <p:tgtEl>
                                          <p:spTgt spid="2">
                                            <p:txEl>
                                              <p:pRg st="4" end="4"/>
                                            </p:txEl>
                                          </p:spTgt>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marL="0" indent="0" algn="just">
              <a:buNone/>
            </a:pPr>
            <a:r>
              <a:rPr lang="en-US" dirty="0">
                <a:solidFill>
                  <a:srgbClr val="002060"/>
                </a:solidFill>
              </a:rPr>
              <a:t>Unreasonable expenses - immoderate quantity and exorbitant price</a:t>
            </a:r>
          </a:p>
          <a:p>
            <a:pPr marL="628650" algn="just">
              <a:buFont typeface="Wingdings" panose="05000000000000000000" pitchFamily="2" charset="2"/>
              <a:buChar char="q"/>
            </a:pPr>
            <a:r>
              <a:rPr lang="en-US" dirty="0">
                <a:solidFill>
                  <a:srgbClr val="002060"/>
                </a:solidFill>
              </a:rPr>
              <a:t>Expenses exceeding what is usual or proper </a:t>
            </a:r>
          </a:p>
          <a:p>
            <a:pPr marL="628650" algn="just">
              <a:buFont typeface="Wingdings" panose="05000000000000000000" pitchFamily="2" charset="2"/>
              <a:buChar char="q"/>
            </a:pPr>
            <a:r>
              <a:rPr lang="en-US" dirty="0">
                <a:solidFill>
                  <a:srgbClr val="002060"/>
                </a:solidFill>
              </a:rPr>
              <a:t>Unreasonably high expenses and beyond just measure or amount </a:t>
            </a:r>
          </a:p>
          <a:p>
            <a:pPr marL="628650" algn="just">
              <a:buFont typeface="Wingdings" panose="05000000000000000000" pitchFamily="2" charset="2"/>
              <a:buChar char="q"/>
            </a:pPr>
            <a:r>
              <a:rPr lang="en-US" dirty="0">
                <a:solidFill>
                  <a:srgbClr val="002060"/>
                </a:solidFill>
              </a:rPr>
              <a:t>Expenses in excess of reasonable limits</a:t>
            </a:r>
            <a:endParaRPr lang="en-PH"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28</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EXCESSIVE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6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00"/>
                                        <p:tgtEl>
                                          <p:spTgt spid="2">
                                            <p:txEl>
                                              <p:pRg st="1" end="1"/>
                                            </p:tx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dow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B64692-CF3C-4289-9ADB-EEED0F1A4B17}"/>
              </a:ext>
            </a:extLst>
          </p:cNvPr>
          <p:cNvSpPr>
            <a:spLocks noGrp="1"/>
          </p:cNvSpPr>
          <p:nvPr>
            <p:ph idx="1"/>
          </p:nvPr>
        </p:nvSpPr>
        <p:spPr/>
        <p:txBody>
          <a:bodyPr/>
          <a:lstStyle/>
          <a:p>
            <a:r>
              <a:rPr lang="en-PH" dirty="0">
                <a:solidFill>
                  <a:srgbClr val="002060"/>
                </a:solidFill>
              </a:rPr>
              <a:t>The SC held that the COA correctly rendered as excessive the cellular phone expenses which were paid in excess of </a:t>
            </a:r>
            <a:r>
              <a:rPr lang="en-US" dirty="0">
                <a:solidFill>
                  <a:srgbClr val="002060"/>
                </a:solidFill>
              </a:rPr>
              <a:t>the Cagayan De Oro Water District Board Resolution that prescribed what is usual or proper, or the reasonable limit of the cellular phone expenses of its own personnel. The COA correctly relied on this basis as comparison and COWD had the burden of proof to justify the excess over its own rates. </a:t>
            </a:r>
            <a:r>
              <a:rPr lang="en-PH" b="1" i="1" dirty="0">
                <a:solidFill>
                  <a:srgbClr val="002060"/>
                </a:solidFill>
              </a:rPr>
              <a:t>(G.R. No. 213789, April 27, 2021)</a:t>
            </a:r>
          </a:p>
          <a:p>
            <a:pPr marL="0" indent="0">
              <a:buNone/>
            </a:pPr>
            <a:endParaRPr lang="en-PH" dirty="0"/>
          </a:p>
        </p:txBody>
      </p:sp>
      <p:sp>
        <p:nvSpPr>
          <p:cNvPr id="4" name="Slide Number Placeholder 3">
            <a:extLst>
              <a:ext uri="{FF2B5EF4-FFF2-40B4-BE49-F238E27FC236}">
                <a16:creationId xmlns:a16="http://schemas.microsoft.com/office/drawing/2014/main" id="{72647A57-DAE0-4654-9848-F7560D2AF54F}"/>
              </a:ext>
            </a:extLst>
          </p:cNvPr>
          <p:cNvSpPr>
            <a:spLocks noGrp="1"/>
          </p:cNvSpPr>
          <p:nvPr>
            <p:ph type="sldNum" sz="quarter" idx="12"/>
          </p:nvPr>
        </p:nvSpPr>
        <p:spPr/>
        <p:txBody>
          <a:bodyPr/>
          <a:lstStyle/>
          <a:p>
            <a:fld id="{2B4F3DE5-73D1-4389-96C5-EE17B2611854}" type="slidenum">
              <a:rPr lang="en-PH" smtClean="0"/>
              <a:pPr/>
              <a:t>29</a:t>
            </a:fld>
            <a:endParaRPr lang="en-PH"/>
          </a:p>
        </p:txBody>
      </p:sp>
      <p:sp>
        <p:nvSpPr>
          <p:cNvPr id="5" name="Title 4">
            <a:extLst>
              <a:ext uri="{FF2B5EF4-FFF2-40B4-BE49-F238E27FC236}">
                <a16:creationId xmlns:a16="http://schemas.microsoft.com/office/drawing/2014/main" id="{0DB34822-21F8-47EC-AA46-8121E22F5BDB}"/>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228288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FC94D8-3722-4DE0-BAAC-B816A84BFCB3}"/>
              </a:ext>
            </a:extLst>
          </p:cNvPr>
          <p:cNvSpPr>
            <a:spLocks noGrp="1"/>
          </p:cNvSpPr>
          <p:nvPr>
            <p:ph idx="1"/>
          </p:nvPr>
        </p:nvSpPr>
        <p:spPr/>
        <p:txBody>
          <a:bodyPr>
            <a:normAutofit/>
          </a:bodyPr>
          <a:lstStyle/>
          <a:p>
            <a:r>
              <a:rPr lang="en-PH" sz="3200" b="1" dirty="0">
                <a:solidFill>
                  <a:srgbClr val="002060"/>
                </a:solidFill>
              </a:rPr>
              <a:t>I   -	</a:t>
            </a:r>
            <a:r>
              <a:rPr lang="en-PH" sz="3200" b="1" dirty="0" err="1">
                <a:solidFill>
                  <a:srgbClr val="002060"/>
                </a:solidFill>
              </a:rPr>
              <a:t>rregular</a:t>
            </a:r>
            <a:endParaRPr lang="en-PH" sz="3200" b="1" dirty="0">
              <a:solidFill>
                <a:srgbClr val="002060"/>
              </a:solidFill>
            </a:endParaRPr>
          </a:p>
          <a:p>
            <a:r>
              <a:rPr lang="en-PH" sz="3200" b="1" dirty="0">
                <a:solidFill>
                  <a:srgbClr val="002060"/>
                </a:solidFill>
              </a:rPr>
              <a:t>I   -	</a:t>
            </a:r>
            <a:r>
              <a:rPr lang="en-PH" sz="3200" b="1" dirty="0" err="1">
                <a:solidFill>
                  <a:srgbClr val="002060"/>
                </a:solidFill>
              </a:rPr>
              <a:t>llegal</a:t>
            </a:r>
            <a:endParaRPr lang="en-PH" sz="3200" b="1" dirty="0">
              <a:solidFill>
                <a:srgbClr val="002060"/>
              </a:solidFill>
            </a:endParaRPr>
          </a:p>
          <a:p>
            <a:r>
              <a:rPr lang="en-PH" sz="3200" b="1" dirty="0">
                <a:solidFill>
                  <a:srgbClr val="002060"/>
                </a:solidFill>
              </a:rPr>
              <a:t>U  -	</a:t>
            </a:r>
            <a:r>
              <a:rPr lang="en-PH" sz="3200" b="1" dirty="0" err="1">
                <a:solidFill>
                  <a:srgbClr val="002060"/>
                </a:solidFill>
              </a:rPr>
              <a:t>nnecessary</a:t>
            </a:r>
            <a:endParaRPr lang="en-PH" sz="3200" b="1" dirty="0">
              <a:solidFill>
                <a:srgbClr val="002060"/>
              </a:solidFill>
            </a:endParaRPr>
          </a:p>
          <a:p>
            <a:r>
              <a:rPr lang="en-PH" sz="3200" b="1" dirty="0">
                <a:solidFill>
                  <a:srgbClr val="002060"/>
                </a:solidFill>
              </a:rPr>
              <a:t>U  -	</a:t>
            </a:r>
            <a:r>
              <a:rPr lang="en-PH" sz="3200" b="1" dirty="0" err="1">
                <a:solidFill>
                  <a:srgbClr val="002060"/>
                </a:solidFill>
              </a:rPr>
              <a:t>nconscionable</a:t>
            </a:r>
            <a:endParaRPr lang="en-PH" sz="3200" b="1" dirty="0">
              <a:solidFill>
                <a:srgbClr val="002060"/>
              </a:solidFill>
            </a:endParaRPr>
          </a:p>
          <a:p>
            <a:r>
              <a:rPr lang="en-PH" sz="3200" b="1" dirty="0">
                <a:solidFill>
                  <a:srgbClr val="002060"/>
                </a:solidFill>
              </a:rPr>
              <a:t>E  -	</a:t>
            </a:r>
            <a:r>
              <a:rPr lang="en-PH" sz="3200" b="1" dirty="0" err="1">
                <a:solidFill>
                  <a:srgbClr val="002060"/>
                </a:solidFill>
              </a:rPr>
              <a:t>xcessive</a:t>
            </a:r>
            <a:endParaRPr lang="en-PH" sz="3200" b="1" dirty="0">
              <a:solidFill>
                <a:srgbClr val="002060"/>
              </a:solidFill>
            </a:endParaRPr>
          </a:p>
          <a:p>
            <a:r>
              <a:rPr lang="en-PH" sz="3200" b="1" dirty="0">
                <a:solidFill>
                  <a:srgbClr val="002060"/>
                </a:solidFill>
              </a:rPr>
              <a:t>E  -	</a:t>
            </a:r>
            <a:r>
              <a:rPr lang="en-PH" sz="3200" b="1" dirty="0" err="1">
                <a:solidFill>
                  <a:srgbClr val="002060"/>
                </a:solidFill>
              </a:rPr>
              <a:t>xtravagant</a:t>
            </a:r>
            <a:endParaRPr lang="en-PH" sz="3200" b="1" dirty="0">
              <a:solidFill>
                <a:srgbClr val="002060"/>
              </a:solidFill>
            </a:endParaRPr>
          </a:p>
        </p:txBody>
      </p:sp>
      <p:sp>
        <p:nvSpPr>
          <p:cNvPr id="3" name="Slide Number Placeholder 2">
            <a:extLst>
              <a:ext uri="{FF2B5EF4-FFF2-40B4-BE49-F238E27FC236}">
                <a16:creationId xmlns:a16="http://schemas.microsoft.com/office/drawing/2014/main" id="{8EC0A3B4-8F3B-481D-B116-3FDFB9C7F3AC}"/>
              </a:ext>
            </a:extLst>
          </p:cNvPr>
          <p:cNvSpPr>
            <a:spLocks noGrp="1"/>
          </p:cNvSpPr>
          <p:nvPr>
            <p:ph type="sldNum" sz="quarter" idx="12"/>
          </p:nvPr>
        </p:nvSpPr>
        <p:spPr/>
        <p:txBody>
          <a:bodyPr/>
          <a:lstStyle/>
          <a:p>
            <a:fld id="{2B4F3DE5-73D1-4389-96C5-EE17B2611854}" type="slidenum">
              <a:rPr lang="en-PH" smtClean="0"/>
              <a:pPr/>
              <a:t>3</a:t>
            </a:fld>
            <a:endParaRPr lang="en-PH"/>
          </a:p>
        </p:txBody>
      </p:sp>
      <p:sp>
        <p:nvSpPr>
          <p:cNvPr id="4" name="Title 3">
            <a:extLst>
              <a:ext uri="{FF2B5EF4-FFF2-40B4-BE49-F238E27FC236}">
                <a16:creationId xmlns:a16="http://schemas.microsoft.com/office/drawing/2014/main" id="{C5686587-5D2E-41B4-A120-00A4F9B0993F}"/>
              </a:ext>
            </a:extLst>
          </p:cNvPr>
          <p:cNvSpPr>
            <a:spLocks noGrp="1"/>
          </p:cNvSpPr>
          <p:nvPr>
            <p:ph type="title"/>
          </p:nvPr>
        </p:nvSpPr>
        <p:spPr/>
        <p:txBody>
          <a:bodyPr>
            <a:normAutofit/>
          </a:bodyPr>
          <a:lstStyle/>
          <a:p>
            <a:r>
              <a:rPr lang="en-PH" sz="3600" b="1" dirty="0"/>
              <a:t>IIUUEE stands for:</a:t>
            </a:r>
          </a:p>
        </p:txBody>
      </p:sp>
    </p:spTree>
    <p:extLst>
      <p:ext uri="{BB962C8B-B14F-4D97-AF65-F5344CB8AC3E}">
        <p14:creationId xmlns:p14="http://schemas.microsoft.com/office/powerpoint/2010/main" val="24400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B62F0-9945-4B4D-8073-0FBADB881D24}"/>
              </a:ext>
            </a:extLst>
          </p:cNvPr>
          <p:cNvSpPr>
            <a:spLocks noGrp="1"/>
          </p:cNvSpPr>
          <p:nvPr>
            <p:ph idx="1"/>
          </p:nvPr>
        </p:nvSpPr>
        <p:spPr/>
        <p:txBody>
          <a:bodyPr/>
          <a:lstStyle/>
          <a:p>
            <a:r>
              <a:rPr lang="en-PH" dirty="0">
                <a:solidFill>
                  <a:srgbClr val="002060"/>
                </a:solidFill>
              </a:rPr>
              <a:t>SC: C</a:t>
            </a:r>
            <a:r>
              <a:rPr lang="en-US" dirty="0">
                <a:solidFill>
                  <a:srgbClr val="002060"/>
                </a:solidFill>
              </a:rPr>
              <a:t>OA properly disallowed the excessive and illegal payment of separation benefits to an employee with an amount derived by using a L</a:t>
            </a:r>
            <a:r>
              <a:rPr lang="en-PH" dirty="0" err="1">
                <a:solidFill>
                  <a:srgbClr val="002060"/>
                </a:solidFill>
              </a:rPr>
              <a:t>ength</a:t>
            </a:r>
            <a:r>
              <a:rPr lang="en-PH" dirty="0">
                <a:solidFill>
                  <a:srgbClr val="002060"/>
                </a:solidFill>
              </a:rPr>
              <a:t> of Service Multiplier under a TRANSCO Circular issued by the TRANSCO President. </a:t>
            </a:r>
            <a:r>
              <a:rPr lang="en-US" dirty="0">
                <a:solidFill>
                  <a:srgbClr val="002060"/>
                </a:solidFill>
              </a:rPr>
              <a:t> The Length of Service Multiplier results in excessive benefits and was prescribed without the requisite authority, in direct contravention of the EPIRA.</a:t>
            </a:r>
            <a:r>
              <a:rPr lang="en-PH" dirty="0">
                <a:solidFill>
                  <a:srgbClr val="002060"/>
                </a:solidFill>
              </a:rPr>
              <a:t> </a:t>
            </a:r>
            <a:r>
              <a:rPr lang="en-PH" i="1" dirty="0">
                <a:solidFill>
                  <a:srgbClr val="002060"/>
                </a:solidFill>
              </a:rPr>
              <a:t>(</a:t>
            </a:r>
            <a:r>
              <a:rPr lang="en-PH" b="1" i="1" dirty="0">
                <a:solidFill>
                  <a:srgbClr val="002060"/>
                </a:solidFill>
              </a:rPr>
              <a:t>TRANSCO vs. COA, G.R. No. 232199, December 01, 2020)</a:t>
            </a:r>
          </a:p>
        </p:txBody>
      </p:sp>
      <p:sp>
        <p:nvSpPr>
          <p:cNvPr id="3" name="Slide Number Placeholder 2">
            <a:extLst>
              <a:ext uri="{FF2B5EF4-FFF2-40B4-BE49-F238E27FC236}">
                <a16:creationId xmlns:a16="http://schemas.microsoft.com/office/drawing/2014/main" id="{FF14C1FA-7880-4029-9868-67EB3741CDCF}"/>
              </a:ext>
            </a:extLst>
          </p:cNvPr>
          <p:cNvSpPr>
            <a:spLocks noGrp="1"/>
          </p:cNvSpPr>
          <p:nvPr>
            <p:ph type="sldNum" sz="quarter" idx="12"/>
          </p:nvPr>
        </p:nvSpPr>
        <p:spPr/>
        <p:txBody>
          <a:bodyPr/>
          <a:lstStyle/>
          <a:p>
            <a:fld id="{2B4F3DE5-73D1-4389-96C5-EE17B2611854}" type="slidenum">
              <a:rPr lang="en-PH" smtClean="0"/>
              <a:pPr/>
              <a:t>30</a:t>
            </a:fld>
            <a:endParaRPr lang="en-PH"/>
          </a:p>
        </p:txBody>
      </p:sp>
      <p:sp>
        <p:nvSpPr>
          <p:cNvPr id="4" name="Title 3">
            <a:extLst>
              <a:ext uri="{FF2B5EF4-FFF2-40B4-BE49-F238E27FC236}">
                <a16:creationId xmlns:a16="http://schemas.microsoft.com/office/drawing/2014/main" id="{C80C8303-9F61-4B9D-9045-8024F1A7074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40959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077200" cy="4343400"/>
          </a:xfrm>
        </p:spPr>
        <p:txBody>
          <a:bodyPr>
            <a:normAutofit fontScale="92500" lnSpcReduction="10000"/>
          </a:bodyPr>
          <a:lstStyle/>
          <a:p>
            <a:pPr algn="just">
              <a:buFont typeface="Wingdings" panose="05000000000000000000" pitchFamily="2" charset="2"/>
              <a:buChar char="Ø"/>
            </a:pPr>
            <a:r>
              <a:rPr lang="en-GB" dirty="0">
                <a:solidFill>
                  <a:schemeClr val="tx2">
                    <a:lumMod val="90000"/>
                    <a:lumOff val="10000"/>
                  </a:schemeClr>
                </a:solidFill>
              </a:rPr>
              <a:t>Payment of RATA and Clothing Allowance in excess of what has been provided for by the</a:t>
            </a:r>
            <a:r>
              <a:rPr lang="en-US" dirty="0">
                <a:solidFill>
                  <a:schemeClr val="tx2">
                    <a:lumMod val="90000"/>
                    <a:lumOff val="10000"/>
                  </a:schemeClr>
                </a:solidFill>
              </a:rPr>
              <a:t> General Appropriations Act and the rates prescribed by the Department of Budget and Management. (COA Decision No. 2022-453 dated May 30, 2022)</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Payment for repair of government equipment at a cost exceeding 30 percent of the current market price of the same or similar equipment.</a:t>
            </a:r>
          </a:p>
          <a:p>
            <a:pPr algn="just">
              <a:buFont typeface="Wingdings" panose="05000000000000000000" pitchFamily="2" charset="2"/>
              <a:buChar char="Ø"/>
            </a:pPr>
            <a:r>
              <a:rPr lang="en-GB" dirty="0">
                <a:solidFill>
                  <a:schemeClr val="tx2">
                    <a:lumMod val="90000"/>
                    <a:lumOff val="10000"/>
                  </a:schemeClr>
                </a:solidFill>
              </a:rPr>
              <a:t>Expenditures for supplies and materials including fuel inventory in quantities exceeding the normal three-month requirements, </a:t>
            </a:r>
            <a:r>
              <a:rPr lang="en-GB" b="1" dirty="0">
                <a:solidFill>
                  <a:schemeClr val="tx2">
                    <a:lumMod val="90000"/>
                    <a:lumOff val="10000"/>
                  </a:schemeClr>
                </a:solidFill>
              </a:rPr>
              <a:t>except under </a:t>
            </a:r>
            <a:r>
              <a:rPr lang="en-GB" dirty="0">
                <a:solidFill>
                  <a:schemeClr val="tx2">
                    <a:lumMod val="90000"/>
                    <a:lumOff val="10000"/>
                  </a:schemeClr>
                </a:solidFill>
              </a:rPr>
              <a:t>the circumstances enumerated under the pertinent provision of the GAA.</a:t>
            </a:r>
          </a:p>
          <a:p>
            <a:pPr algn="just">
              <a:buFont typeface="Wingdings" panose="05000000000000000000" pitchFamily="2" charset="2"/>
              <a:buChar char="Ø"/>
            </a:pPr>
            <a:r>
              <a:rPr lang="en-GB" dirty="0">
                <a:solidFill>
                  <a:schemeClr val="tx2">
                    <a:lumMod val="90000"/>
                    <a:lumOff val="10000"/>
                  </a:schemeClr>
                </a:solidFill>
              </a:rPr>
              <a:t>Granting of cash advance in excess of estimated budget.</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31</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800" b="1" dirty="0">
                <a:effectLst>
                  <a:outerShdw blurRad="38100" dist="38100" dir="2700000" algn="tl">
                    <a:srgbClr val="000000">
                      <a:alpha val="43137"/>
                    </a:srgbClr>
                  </a:outerShdw>
                </a:effectLst>
              </a:rPr>
              <a:t>Cases that are considered "Excessive" Expenditures of Government Funds</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19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BBD97E-E1D6-42A8-9B2B-9FDDB774B6BB}"/>
              </a:ext>
            </a:extLst>
          </p:cNvPr>
          <p:cNvSpPr>
            <a:spLocks noGrp="1"/>
          </p:cNvSpPr>
          <p:nvPr>
            <p:ph idx="1"/>
          </p:nvPr>
        </p:nvSpPr>
        <p:spPr/>
        <p:txBody>
          <a:bodyPr>
            <a:normAutofit lnSpcReduction="10000"/>
          </a:bodyPr>
          <a:lstStyle/>
          <a:p>
            <a:pPr algn="just"/>
            <a:r>
              <a:rPr lang="en-US" dirty="0">
                <a:solidFill>
                  <a:srgbClr val="002060"/>
                </a:solidFill>
              </a:rPr>
              <a:t>Honoraria paid to members of the Bids and Awards Committee and  Technical Working Group in excess of the rates provided for under DBM Budget Circular No. 2004-5A dated October 7, 2005, and for procurement activities pertaining to a contract which was not yet awarded to the winning bidder </a:t>
            </a:r>
            <a:r>
              <a:rPr lang="en-US" i="1" dirty="0">
                <a:solidFill>
                  <a:srgbClr val="002060"/>
                </a:solidFill>
              </a:rPr>
              <a:t>(Joseph Peter </a:t>
            </a:r>
            <a:r>
              <a:rPr lang="en-US" i="1" dirty="0" err="1">
                <a:solidFill>
                  <a:srgbClr val="002060"/>
                </a:solidFill>
              </a:rPr>
              <a:t>Sison</a:t>
            </a:r>
            <a:r>
              <a:rPr lang="en-US" i="1" dirty="0">
                <a:solidFill>
                  <a:srgbClr val="002060"/>
                </a:solidFill>
              </a:rPr>
              <a:t>, et al. vs. Rogelio </a:t>
            </a:r>
            <a:r>
              <a:rPr lang="en-US" i="1" dirty="0" err="1">
                <a:solidFill>
                  <a:srgbClr val="002060"/>
                </a:solidFill>
              </a:rPr>
              <a:t>Tablang</a:t>
            </a:r>
            <a:r>
              <a:rPr lang="en-US" i="1" dirty="0">
                <a:solidFill>
                  <a:srgbClr val="002060"/>
                </a:solidFill>
              </a:rPr>
              <a:t>, et al., G.R. No. 177011, June 5, 2009)</a:t>
            </a:r>
          </a:p>
          <a:p>
            <a:pPr algn="just"/>
            <a:endParaRPr lang="en-US" i="1" dirty="0">
              <a:solidFill>
                <a:srgbClr val="002060"/>
              </a:solidFill>
            </a:endParaRPr>
          </a:p>
          <a:p>
            <a:pPr algn="just"/>
            <a:r>
              <a:rPr lang="en-US" dirty="0">
                <a:solidFill>
                  <a:srgbClr val="002060"/>
                </a:solidFill>
              </a:rPr>
              <a:t>Grant of year-end benefits to consultants and to members of the Board who are not salaried officials of the government as they are not considered employees of the hiring agency </a:t>
            </a:r>
            <a:r>
              <a:rPr lang="en-US" i="1" dirty="0">
                <a:solidFill>
                  <a:srgbClr val="002060"/>
                </a:solidFill>
              </a:rPr>
              <a:t>(BCDA vs. COA, G.R. No. 177011 dated June 5, 2009)</a:t>
            </a:r>
            <a:endParaRPr lang="en-PH" i="1" dirty="0">
              <a:solidFill>
                <a:srgbClr val="002060"/>
              </a:solidFill>
            </a:endParaRPr>
          </a:p>
        </p:txBody>
      </p:sp>
      <p:sp>
        <p:nvSpPr>
          <p:cNvPr id="3" name="Slide Number Placeholder 2">
            <a:extLst>
              <a:ext uri="{FF2B5EF4-FFF2-40B4-BE49-F238E27FC236}">
                <a16:creationId xmlns:a16="http://schemas.microsoft.com/office/drawing/2014/main" id="{5875E2E2-53C7-4218-9C33-9D8A404EDCF4}"/>
              </a:ext>
            </a:extLst>
          </p:cNvPr>
          <p:cNvSpPr>
            <a:spLocks noGrp="1"/>
          </p:cNvSpPr>
          <p:nvPr>
            <p:ph type="sldNum" sz="quarter" idx="12"/>
          </p:nvPr>
        </p:nvSpPr>
        <p:spPr/>
        <p:txBody>
          <a:bodyPr/>
          <a:lstStyle/>
          <a:p>
            <a:fld id="{2B4F3DE5-73D1-4389-96C5-EE17B2611854}" type="slidenum">
              <a:rPr lang="en-PH" smtClean="0"/>
              <a:pPr/>
              <a:t>32</a:t>
            </a:fld>
            <a:endParaRPr lang="en-PH"/>
          </a:p>
        </p:txBody>
      </p:sp>
      <p:sp>
        <p:nvSpPr>
          <p:cNvPr id="4" name="Title 3">
            <a:extLst>
              <a:ext uri="{FF2B5EF4-FFF2-40B4-BE49-F238E27FC236}">
                <a16:creationId xmlns:a16="http://schemas.microsoft.com/office/drawing/2014/main" id="{657A3008-39E8-4D60-9875-7AD6279B160A}"/>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Cases that are considered "Excessive" Expenditures of Government Funds</a:t>
            </a:r>
            <a:endParaRPr lang="en-PH" dirty="0"/>
          </a:p>
        </p:txBody>
      </p:sp>
    </p:spTree>
    <p:extLst>
      <p:ext uri="{BB962C8B-B14F-4D97-AF65-F5344CB8AC3E}">
        <p14:creationId xmlns:p14="http://schemas.microsoft.com/office/powerpoint/2010/main" val="3246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fontScale="92500" lnSpcReduction="10000"/>
          </a:bodyPr>
          <a:lstStyle/>
          <a:p>
            <a:pPr algn="just">
              <a:buFont typeface="Wingdings" panose="05000000000000000000" pitchFamily="2" charset="2"/>
              <a:buChar char="Ø"/>
            </a:pPr>
            <a:r>
              <a:rPr lang="en-GB" dirty="0">
                <a:solidFill>
                  <a:schemeClr val="tx2">
                    <a:lumMod val="90000"/>
                    <a:lumOff val="10000"/>
                  </a:schemeClr>
                </a:solidFill>
              </a:rPr>
              <a:t>Release of funds to NGOs/POs in excess of the project requirements.</a:t>
            </a:r>
          </a:p>
          <a:p>
            <a:pPr algn="just">
              <a:buFont typeface="Wingdings" panose="05000000000000000000" pitchFamily="2" charset="2"/>
              <a:buChar char="Ø"/>
            </a:pPr>
            <a:r>
              <a:rPr lang="en-GB" dirty="0">
                <a:solidFill>
                  <a:schemeClr val="tx2">
                    <a:lumMod val="90000"/>
                    <a:lumOff val="10000"/>
                  </a:schemeClr>
                </a:solidFill>
              </a:rPr>
              <a:t>Using expensive thermoplastic materials with longer life span on an asphalt overlay with shorter life span. </a:t>
            </a:r>
          </a:p>
          <a:p>
            <a:pPr algn="just">
              <a:buFont typeface="Wingdings" panose="05000000000000000000" pitchFamily="2" charset="2"/>
              <a:buChar char="Ø"/>
            </a:pPr>
            <a:r>
              <a:rPr lang="en-GB" dirty="0">
                <a:solidFill>
                  <a:schemeClr val="tx2">
                    <a:lumMod val="90000"/>
                    <a:lumOff val="10000"/>
                  </a:schemeClr>
                </a:solidFill>
              </a:rPr>
              <a:t>Procurement of materials/items in excess of the requirements which eventually expires such as vaccines, medicines, seeds, fertilizer, pesticides, among others.</a:t>
            </a:r>
          </a:p>
          <a:p>
            <a:pPr algn="just">
              <a:buFont typeface="Wingdings" panose="05000000000000000000" pitchFamily="2" charset="2"/>
              <a:buChar char="Ø"/>
            </a:pPr>
            <a:r>
              <a:rPr lang="en-GB" dirty="0">
                <a:solidFill>
                  <a:schemeClr val="tx2">
                    <a:lumMod val="90000"/>
                    <a:lumOff val="10000"/>
                  </a:schemeClr>
                </a:solidFill>
              </a:rPr>
              <a:t>Inclusion in the contract of a specific infrastructure project, special items such as motor vehicles and computers which unnecessarily increased project costs due to the provision of indirect costs.</a:t>
            </a:r>
          </a:p>
          <a:p>
            <a:pPr algn="just">
              <a:buFont typeface="Wingdings" panose="05000000000000000000" pitchFamily="2" charset="2"/>
              <a:buChar char="Ø"/>
            </a:pPr>
            <a:r>
              <a:rPr lang="en-GB" dirty="0">
                <a:solidFill>
                  <a:schemeClr val="tx2">
                    <a:lumMod val="90000"/>
                    <a:lumOff val="10000"/>
                  </a:schemeClr>
                </a:solidFill>
              </a:rPr>
              <a:t>Procurement and distribution of seeds to farmer in excess of the required number of bags of seeds per hectare.</a:t>
            </a:r>
          </a:p>
          <a:p>
            <a:pPr algn="just">
              <a:buFont typeface="Wingdings" panose="05000000000000000000" pitchFamily="2" charset="2"/>
              <a:buChar char="Ø"/>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33</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pPr algn="just"/>
            <a:r>
              <a:rPr lang="en-GB" sz="2800" b="1" dirty="0">
                <a:effectLst>
                  <a:outerShdw blurRad="38100" dist="38100" dir="2700000" algn="tl">
                    <a:srgbClr val="000000">
                      <a:alpha val="43137"/>
                    </a:srgbClr>
                  </a:outerShdw>
                </a:effectLst>
              </a:rPr>
              <a:t>Cases that are considered "Excessive" Expenditures of Government Funds</a:t>
            </a:r>
            <a:endParaRPr lang="en-PH"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70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wipe(down)">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q"/>
            </a:pPr>
            <a:r>
              <a:rPr lang="en-US" sz="2200" dirty="0">
                <a:solidFill>
                  <a:srgbClr val="002060"/>
                </a:solidFill>
              </a:rPr>
              <a:t>Those incurred without restraint, judiciousness, and economy</a:t>
            </a:r>
          </a:p>
          <a:p>
            <a:pPr algn="just">
              <a:buFont typeface="Wingdings" panose="05000000000000000000" pitchFamily="2" charset="2"/>
              <a:buChar char="q"/>
            </a:pPr>
            <a:r>
              <a:rPr lang="en-US" sz="2200" dirty="0">
                <a:solidFill>
                  <a:srgbClr val="002060"/>
                </a:solidFill>
              </a:rPr>
              <a:t>Exceed the bounds of propriety</a:t>
            </a:r>
          </a:p>
          <a:p>
            <a:pPr algn="just">
              <a:buFont typeface="Wingdings" panose="05000000000000000000" pitchFamily="2" charset="2"/>
              <a:buChar char="q"/>
            </a:pPr>
            <a:r>
              <a:rPr lang="en-US" sz="2200" dirty="0">
                <a:solidFill>
                  <a:srgbClr val="002060"/>
                </a:solidFill>
              </a:rPr>
              <a:t>Are immoderate, prodigal, lavish, luxurious, grossly excessive, and injudicious</a:t>
            </a:r>
            <a:endParaRPr lang="en-PH" sz="2200" dirty="0">
              <a:solidFill>
                <a:srgbClr val="002060"/>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34</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b="1" dirty="0">
                <a:effectLst>
                  <a:outerShdw blurRad="38100" dist="38100" dir="2700000" algn="tl">
                    <a:srgbClr val="000000">
                      <a:alpha val="43137"/>
                    </a:srgbClr>
                  </a:outerShdw>
                </a:effectLst>
              </a:rPr>
              <a:t>EXTRAVAGANT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86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57200" y="1600201"/>
            <a:ext cx="8153400" cy="4038599"/>
          </a:xfrm>
        </p:spPr>
        <p:txBody>
          <a:bodyPr>
            <a:normAutofit fontScale="77500" lnSpcReduction="20000"/>
          </a:bodyPr>
          <a:lstStyle/>
          <a:p>
            <a:pPr algn="just">
              <a:buFont typeface="Wingdings" panose="05000000000000000000" pitchFamily="2" charset="2"/>
              <a:buChar char="Ø"/>
            </a:pPr>
            <a:r>
              <a:rPr lang="en-US" dirty="0">
                <a:solidFill>
                  <a:schemeClr val="tx2">
                    <a:lumMod val="90000"/>
                    <a:lumOff val="10000"/>
                  </a:schemeClr>
                </a:solidFill>
              </a:rPr>
              <a:t>Grant of Performance Incentive Benefits equivalent to five and one-half monthly basic salary to officials and employees despite the incurrence of a net loss. (National Power Corporation Board of Directors et al. vs. COA, G.R. No. 218051 dated January 26, 2021)</a:t>
            </a: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Purchase of wines, liquors, cigars and cigarettes, except when served during state functions and government-sponsored international conferences and conventions.</a:t>
            </a:r>
          </a:p>
          <a:p>
            <a:pPr algn="just">
              <a:buFont typeface="Wingdings" panose="05000000000000000000" pitchFamily="2" charset="2"/>
              <a:buChar char="Ø"/>
            </a:pPr>
            <a:r>
              <a:rPr lang="en-GB" dirty="0">
                <a:solidFill>
                  <a:schemeClr val="tx2">
                    <a:lumMod val="90000"/>
                    <a:lumOff val="10000"/>
                  </a:schemeClr>
                </a:solidFill>
              </a:rPr>
              <a:t>Payment for rent of expensive halls or rooms in luxury hotels or restaurants used for meetings/seminars and other official functions, except when such hotels or restaurants are used for government-sponsored international conventions, meetings and the like.</a:t>
            </a:r>
          </a:p>
          <a:p>
            <a:pPr algn="just">
              <a:buFont typeface="Wingdings" panose="05000000000000000000" pitchFamily="2" charset="2"/>
              <a:buChar char="Ø"/>
            </a:pPr>
            <a:r>
              <a:rPr lang="en-GB" dirty="0">
                <a:solidFill>
                  <a:schemeClr val="tx2">
                    <a:lumMod val="90000"/>
                    <a:lumOff val="10000"/>
                  </a:schemeClr>
                </a:solidFill>
              </a:rPr>
              <a:t>Conduct of out-of-town meeting which can be made within the office premises.</a:t>
            </a:r>
          </a:p>
          <a:p>
            <a:pPr algn="just">
              <a:buFont typeface="Wingdings" panose="05000000000000000000" pitchFamily="2" charset="2"/>
              <a:buChar char="Ø"/>
            </a:pPr>
            <a:r>
              <a:rPr lang="en-GB" dirty="0">
                <a:solidFill>
                  <a:schemeClr val="tx2">
                    <a:lumMod val="90000"/>
                    <a:lumOff val="10000"/>
                  </a:schemeClr>
                </a:solidFill>
              </a:rPr>
              <a:t>Hiring of expensive vans, cars, aircraft when there is available ordinary public conveyance, except in meritorious cases and justified by prevailing circumstances.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35</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dirty="0">
                <a:effectLst>
                  <a:outerShdw blurRad="38100" dist="38100" dir="2700000" algn="tl">
                    <a:srgbClr val="000000">
                      <a:alpha val="43137"/>
                    </a:srgbClr>
                  </a:outerShdw>
                </a:effectLst>
              </a:rPr>
              <a:t>Cases that are considered "Extravagant"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2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a:bodyPr>
          <a:lstStyle/>
          <a:p>
            <a:pPr algn="just">
              <a:buFont typeface="Wingdings" panose="05000000000000000000" pitchFamily="2" charset="2"/>
              <a:buChar char="Ø"/>
            </a:pPr>
            <a:r>
              <a:rPr lang="en-GB" dirty="0">
                <a:solidFill>
                  <a:schemeClr val="tx2">
                    <a:lumMod val="90000"/>
                    <a:lumOff val="10000"/>
                  </a:schemeClr>
                </a:solidFill>
              </a:rPr>
              <a:t>Use of expensive decorative lamp posts and other similar items/fixture.</a:t>
            </a:r>
          </a:p>
          <a:p>
            <a:pPr algn="just">
              <a:buFont typeface="Wingdings" panose="05000000000000000000" pitchFamily="2" charset="2"/>
              <a:buChar char="Ø"/>
            </a:pPr>
            <a:r>
              <a:rPr lang="en-GB" dirty="0">
                <a:solidFill>
                  <a:schemeClr val="tx2">
                    <a:lumMod val="90000"/>
                    <a:lumOff val="10000"/>
                  </a:schemeClr>
                </a:solidFill>
              </a:rPr>
              <a:t>Luxurious furnishings for government buildings, except those intended for showcase, trade and commerce, promotion of arts and culture and use of dignitaries.</a:t>
            </a:r>
          </a:p>
          <a:p>
            <a:pPr algn="just">
              <a:buFont typeface="Wingdings" panose="05000000000000000000" pitchFamily="2" charset="2"/>
              <a:buChar char="Ø"/>
            </a:pPr>
            <a:r>
              <a:rPr lang="en-GB" dirty="0">
                <a:solidFill>
                  <a:schemeClr val="tx2">
                    <a:lumMod val="90000"/>
                    <a:lumOff val="10000"/>
                  </a:schemeClr>
                </a:solidFill>
              </a:rPr>
              <a:t>Installation of highly sophisticated outdoor signs, billboards and neon signs advertising the office, except for banks, trading corporations, hotels, or buildings used for culture and arts.</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36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a:bodyPr>
          <a:lstStyle/>
          <a:p>
            <a:r>
              <a:rPr lang="en-GB" dirty="0">
                <a:effectLst>
                  <a:outerShdw blurRad="38100" dist="38100" dir="2700000" algn="tl">
                    <a:srgbClr val="000000">
                      <a:alpha val="43137"/>
                    </a:srgbClr>
                  </a:outerShdw>
                </a:effectLst>
              </a:rPr>
              <a:t>Cases that are considered "Extravagant" Expenditures of Government Funds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931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EC354-770B-4D67-BD6D-169C0D0D41F7}"/>
              </a:ext>
            </a:extLst>
          </p:cNvPr>
          <p:cNvSpPr>
            <a:spLocks noGrp="1"/>
          </p:cNvSpPr>
          <p:nvPr>
            <p:ph type="title"/>
          </p:nvPr>
        </p:nvSpPr>
        <p:spPr>
          <a:xfrm>
            <a:off x="457200" y="2286000"/>
            <a:ext cx="8229600" cy="1143000"/>
          </a:xfrm>
        </p:spPr>
        <p:txBody>
          <a:bodyPr/>
          <a:lstStyle/>
          <a:p>
            <a:r>
              <a:rPr lang="en-US" dirty="0"/>
              <a:t>Administrative Issuances/Laws applicable to Common Government Transactions</a:t>
            </a:r>
            <a:endParaRPr lang="en-PH" dirty="0"/>
          </a:p>
        </p:txBody>
      </p:sp>
      <p:sp>
        <p:nvSpPr>
          <p:cNvPr id="3" name="Slide Number Placeholder 2">
            <a:extLst>
              <a:ext uri="{FF2B5EF4-FFF2-40B4-BE49-F238E27FC236}">
                <a16:creationId xmlns:a16="http://schemas.microsoft.com/office/drawing/2014/main" id="{9903E58E-FCC9-4959-9223-452738FED140}"/>
              </a:ext>
            </a:extLst>
          </p:cNvPr>
          <p:cNvSpPr>
            <a:spLocks noGrp="1"/>
          </p:cNvSpPr>
          <p:nvPr>
            <p:ph type="sldNum" sz="quarter" idx="12"/>
          </p:nvPr>
        </p:nvSpPr>
        <p:spPr/>
        <p:txBody>
          <a:bodyPr/>
          <a:lstStyle/>
          <a:p>
            <a:fld id="{2B4F3DE5-73D1-4389-96C5-EE17B2611854}" type="slidenum">
              <a:rPr lang="en-PH" smtClean="0"/>
              <a:t>37</a:t>
            </a:fld>
            <a:endParaRPr lang="en-PH"/>
          </a:p>
        </p:txBody>
      </p:sp>
    </p:spTree>
    <p:extLst>
      <p:ext uri="{BB962C8B-B14F-4D97-AF65-F5344CB8AC3E}">
        <p14:creationId xmlns:p14="http://schemas.microsoft.com/office/powerpoint/2010/main" val="170947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761037239"/>
              </p:ext>
            </p:extLst>
          </p:nvPr>
        </p:nvGraphicFramePr>
        <p:xfrm>
          <a:off x="685800" y="1238250"/>
          <a:ext cx="7543800" cy="4552951"/>
        </p:xfrm>
        <a:graphic>
          <a:graphicData uri="http://schemas.openxmlformats.org/drawingml/2006/table">
            <a:tbl>
              <a:tblPr firstRow="1" bandRow="1">
                <a:tableStyleId>{5C22544A-7EE6-4342-B048-85BDC9FD1C3A}</a:tableStyleId>
              </a:tblPr>
              <a:tblGrid>
                <a:gridCol w="2025650">
                  <a:extLst>
                    <a:ext uri="{9D8B030D-6E8A-4147-A177-3AD203B41FA5}">
                      <a16:colId xmlns:a16="http://schemas.microsoft.com/office/drawing/2014/main" val="2832039537"/>
                    </a:ext>
                  </a:extLst>
                </a:gridCol>
                <a:gridCol w="5518150">
                  <a:extLst>
                    <a:ext uri="{9D8B030D-6E8A-4147-A177-3AD203B41FA5}">
                      <a16:colId xmlns:a16="http://schemas.microsoft.com/office/drawing/2014/main" val="1084506584"/>
                    </a:ext>
                  </a:extLst>
                </a:gridCol>
              </a:tblGrid>
              <a:tr h="1932839">
                <a:tc>
                  <a:txBody>
                    <a:bodyPr/>
                    <a:lstStyle/>
                    <a:p>
                      <a:pPr algn="just"/>
                      <a:r>
                        <a:rPr lang="en-US" sz="1800" b="0" kern="1200" dirty="0">
                          <a:solidFill>
                            <a:schemeClr val="tx1"/>
                          </a:solidFill>
                          <a:effectLst/>
                          <a:latin typeface="+mj-lt"/>
                          <a:ea typeface="+mn-ea"/>
                          <a:cs typeface="+mn-cs"/>
                        </a:rPr>
                        <a:t>COA Circular No. 2006-005 dated July 13, 2006</a:t>
                      </a:r>
                      <a:endParaRPr lang="en-PH" sz="18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Amendment to Item 7.1 of COA Circular No. 97-002 dated February 10, 1997 on the Granting, Utilization and Liquidation of Cash Advances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99060" marR="10668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Increasing the total cash accountability of each accountable officer from P2,000.00 to P5,000.00 for fidelity bond purposes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just"/>
                      <a:r>
                        <a:rPr lang="en-US" sz="1800" b="0" kern="1200" dirty="0">
                          <a:solidFill>
                            <a:schemeClr val="tx1"/>
                          </a:solidFill>
                          <a:effectLst/>
                          <a:latin typeface="+mj-lt"/>
                          <a:ea typeface="+mn-ea"/>
                          <a:cs typeface="+mn-cs"/>
                        </a:rPr>
                        <a:t>COA Memorandum No. 2017-010 dated May 15, 2017</a:t>
                      </a:r>
                      <a:endParaRPr lang="en-PH" sz="1800" b="0" dirty="0">
                        <a:solidFill>
                          <a:schemeClr val="tx1"/>
                        </a:solidFill>
                        <a:latin typeface="+mj-lt"/>
                      </a:endParaRPr>
                    </a:p>
                  </a:txBody>
                  <a:tcPr/>
                </a:tc>
                <a:tc>
                  <a:txBody>
                    <a:bodyPr/>
                    <a:lstStyle/>
                    <a:p>
                      <a:pPr algn="just"/>
                      <a:r>
                        <a:rPr lang="en-US" sz="1800" b="0" kern="1200" dirty="0">
                          <a:solidFill>
                            <a:schemeClr val="tx1"/>
                          </a:solidFill>
                          <a:effectLst/>
                          <a:latin typeface="+mj-lt"/>
                          <a:ea typeface="+mn-ea"/>
                          <a:cs typeface="+mn-cs"/>
                        </a:rPr>
                        <a:t>Restatement with Amendment of All Issuances Governing Submission of Status Reports of Unliquidated Cash Advances, Fund Transfers and other Receivables</a:t>
                      </a:r>
                      <a:endParaRPr lang="en-PH" sz="1800" b="0" dirty="0">
                        <a:solidFill>
                          <a:schemeClr val="tx1"/>
                        </a:solidFill>
                        <a:latin typeface="+mj-lt"/>
                      </a:endParaRPr>
                    </a:p>
                  </a:txBody>
                  <a:tcPr/>
                </a:tc>
                <a:extLst>
                  <a:ext uri="{0D108BD9-81ED-4DB2-BD59-A6C34878D82A}">
                    <a16:rowId xmlns:a16="http://schemas.microsoft.com/office/drawing/2014/main" val="1764425568"/>
                  </a:ext>
                </a:extLst>
              </a:tr>
              <a:tr h="1310056">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CSC Memorandum Circular No. 23, s. 2019 dated October 28, 2019</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r>
                        <a:rPr lang="en-US" sz="1800" b="0" kern="1200" dirty="0">
                          <a:solidFill>
                            <a:schemeClr val="tx1"/>
                          </a:solidFill>
                          <a:effectLst/>
                          <a:latin typeface="+mj-lt"/>
                          <a:ea typeface="+mn-ea"/>
                          <a:cs typeface="+mn-cs"/>
                        </a:rPr>
                        <a:t>Revised Guidelines on the Settlement of Cash Advance and the Penalty to be Imposed for Failure of an Accountable Officer to Liquidate Cash Advance Within the Prescribed Period</a:t>
                      </a:r>
                      <a:endParaRPr lang="en-PH" sz="1800" b="0" dirty="0">
                        <a:solidFill>
                          <a:schemeClr val="tx1"/>
                        </a:solidFill>
                        <a:latin typeface="+mj-lt"/>
                      </a:endParaRPr>
                    </a:p>
                  </a:txBody>
                  <a:tcPr/>
                </a:tc>
                <a:extLst>
                  <a:ext uri="{0D108BD9-81ED-4DB2-BD59-A6C34878D82A}">
                    <a16:rowId xmlns:a16="http://schemas.microsoft.com/office/drawing/2014/main" val="399995459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38</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Cash Advances</a:t>
            </a:r>
            <a:endParaRPr lang="en-PH" dirty="0"/>
          </a:p>
        </p:txBody>
      </p:sp>
    </p:spTree>
    <p:extLst>
      <p:ext uri="{BB962C8B-B14F-4D97-AF65-F5344CB8AC3E}">
        <p14:creationId xmlns:p14="http://schemas.microsoft.com/office/powerpoint/2010/main" val="3887733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2412461723"/>
              </p:ext>
            </p:extLst>
          </p:nvPr>
        </p:nvGraphicFramePr>
        <p:xfrm>
          <a:off x="609600" y="1595069"/>
          <a:ext cx="7543800" cy="366786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32039537"/>
                    </a:ext>
                  </a:extLst>
                </a:gridCol>
                <a:gridCol w="5334000">
                  <a:extLst>
                    <a:ext uri="{9D8B030D-6E8A-4147-A177-3AD203B41FA5}">
                      <a16:colId xmlns:a16="http://schemas.microsoft.com/office/drawing/2014/main" val="1084506584"/>
                    </a:ext>
                  </a:extLst>
                </a:gridCol>
              </a:tblGrid>
              <a:tr h="1047750">
                <a:tc>
                  <a:txBody>
                    <a:bodyPr/>
                    <a:lstStyle/>
                    <a:p>
                      <a:pPr algn="just"/>
                      <a:r>
                        <a:rPr lang="en-US" sz="1800" b="0" kern="1200" dirty="0">
                          <a:solidFill>
                            <a:schemeClr val="tx1"/>
                          </a:solidFill>
                          <a:effectLst/>
                          <a:latin typeface="+mj-lt"/>
                          <a:ea typeface="+mn-ea"/>
                          <a:cs typeface="+mn-cs"/>
                        </a:rPr>
                        <a:t>Executive Order No. 77 dated March 15, 2019</a:t>
                      </a:r>
                      <a:endParaRPr lang="en-PH" sz="18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Prescribing Rules and Regulations and Rates of Expenses and Allowances for Official Local and Foreign Travels of Government Personnel</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just"/>
                      <a:r>
                        <a:rPr lang="en-US" sz="1800" b="0" kern="1200" dirty="0">
                          <a:solidFill>
                            <a:schemeClr val="tx1"/>
                          </a:solidFill>
                          <a:effectLst/>
                          <a:latin typeface="+mj-lt"/>
                          <a:ea typeface="+mn-ea"/>
                          <a:cs typeface="+mn-cs"/>
                        </a:rPr>
                        <a:t>COA Resolution No. 2020-015 dated January 31, 2020</a:t>
                      </a:r>
                      <a:endParaRPr lang="en-PH" sz="1800" b="0" dirty="0">
                        <a:solidFill>
                          <a:schemeClr val="tx1"/>
                        </a:solidFill>
                        <a:latin typeface="+mj-lt"/>
                      </a:endParaRPr>
                    </a:p>
                  </a:txBody>
                  <a:tcPr/>
                </a:tc>
                <a:tc rowSpan="2">
                  <a:txBody>
                    <a:bodyPr/>
                    <a:lstStyle/>
                    <a:p>
                      <a:pPr algn="just"/>
                      <a:r>
                        <a:rPr lang="en-US" sz="1800" b="0" kern="1200" dirty="0">
                          <a:solidFill>
                            <a:schemeClr val="tx1"/>
                          </a:solidFill>
                          <a:effectLst/>
                          <a:latin typeface="+mj-lt"/>
                          <a:ea typeface="+mn-ea"/>
                          <a:cs typeface="+mn-cs"/>
                        </a:rPr>
                        <a:t>Prescribing secondary documents in lieu of travel tickets and certificates of appearance, in substantial compliance with Sections 3.1.2.2 and 3.2.2.2 of COA Circular No. 96-004 dated April 19, 1996 and Section 1.2.4 of COA Circular No. 2012-001 dated June 14, 2012</a:t>
                      </a:r>
                      <a:endParaRPr lang="en-PH" sz="1800" b="0" dirty="0">
                        <a:solidFill>
                          <a:schemeClr val="tx1"/>
                        </a:solidFill>
                        <a:latin typeface="+mj-lt"/>
                      </a:endParaRPr>
                    </a:p>
                  </a:txBody>
                  <a:tcPr/>
                </a:tc>
                <a:extLst>
                  <a:ext uri="{0D108BD9-81ED-4DB2-BD59-A6C34878D82A}">
                    <a16:rowId xmlns:a16="http://schemas.microsoft.com/office/drawing/2014/main" val="1764425568"/>
                  </a:ext>
                </a:extLst>
              </a:tr>
              <a:tr h="1310056">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COA Memorandum No. 2020-022 dated December 10, 2020</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PH" sz="1800" b="0" dirty="0">
                        <a:solidFill>
                          <a:schemeClr val="tx1"/>
                        </a:solidFill>
                        <a:latin typeface="+mj-lt"/>
                      </a:endParaRPr>
                    </a:p>
                  </a:txBody>
                  <a:tcPr/>
                </a:tc>
                <a:extLst>
                  <a:ext uri="{0D108BD9-81ED-4DB2-BD59-A6C34878D82A}">
                    <a16:rowId xmlns:a16="http://schemas.microsoft.com/office/drawing/2014/main" val="399995459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39</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Traveling Expenses</a:t>
            </a:r>
            <a:endParaRPr lang="en-PH" dirty="0"/>
          </a:p>
        </p:txBody>
      </p:sp>
    </p:spTree>
    <p:extLst>
      <p:ext uri="{BB962C8B-B14F-4D97-AF65-F5344CB8AC3E}">
        <p14:creationId xmlns:p14="http://schemas.microsoft.com/office/powerpoint/2010/main" val="29781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F2DF2-32DE-4D26-BD5C-7E9CBD68078A}"/>
              </a:ext>
            </a:extLst>
          </p:cNvPr>
          <p:cNvSpPr>
            <a:spLocks noGrp="1"/>
          </p:cNvSpPr>
          <p:nvPr>
            <p:ph idx="1"/>
          </p:nvPr>
        </p:nvSpPr>
        <p:spPr/>
        <p:txBody>
          <a:bodyPr/>
          <a:lstStyle/>
          <a:p>
            <a:pPr algn="just"/>
            <a:r>
              <a:rPr lang="en-US" altLang="en-US" dirty="0">
                <a:solidFill>
                  <a:srgbClr val="002060"/>
                </a:solidFill>
              </a:rPr>
              <a:t>Government funds and property shall be fully protected and conserved, and that IIUUEE expenditures or uses of such funds and property should be prevented.</a:t>
            </a:r>
          </a:p>
          <a:p>
            <a:pPr marL="0" indent="0" algn="just">
              <a:buNone/>
            </a:pPr>
            <a:endParaRPr lang="en-US" altLang="en-US" dirty="0">
              <a:solidFill>
                <a:srgbClr val="002060"/>
              </a:solidFill>
            </a:endParaRPr>
          </a:p>
          <a:p>
            <a:pPr algn="just"/>
            <a:r>
              <a:rPr lang="en-US" altLang="en-US" dirty="0">
                <a:solidFill>
                  <a:srgbClr val="002060"/>
                </a:solidFill>
              </a:rPr>
              <a:t>The level/rank of use and mission, size, systems, structure, strategy, skills, style, and nature of operation of a government agency shall be considered in determining whether expenditures are IIUUEE.</a:t>
            </a:r>
            <a:endParaRPr lang="en-PH" altLang="en-US" dirty="0">
              <a:solidFill>
                <a:srgbClr val="002060"/>
              </a:solidFill>
            </a:endParaRPr>
          </a:p>
        </p:txBody>
      </p:sp>
      <p:sp>
        <p:nvSpPr>
          <p:cNvPr id="4" name="Slide Number Placeholder 3">
            <a:extLst>
              <a:ext uri="{FF2B5EF4-FFF2-40B4-BE49-F238E27FC236}">
                <a16:creationId xmlns:a16="http://schemas.microsoft.com/office/drawing/2014/main" id="{A5F5B3FB-D065-4074-B5C5-722D6266D8F6}"/>
              </a:ext>
            </a:extLst>
          </p:cNvPr>
          <p:cNvSpPr>
            <a:spLocks noGrp="1"/>
          </p:cNvSpPr>
          <p:nvPr>
            <p:ph type="sldNum" sz="quarter" idx="12"/>
          </p:nvPr>
        </p:nvSpPr>
        <p:spPr/>
        <p:txBody>
          <a:bodyPr/>
          <a:lstStyle/>
          <a:p>
            <a:fld id="{2B4F3DE5-73D1-4389-96C5-EE17B2611854}" type="slidenum">
              <a:rPr lang="en-PH" smtClean="0"/>
              <a:pPr/>
              <a:t>4</a:t>
            </a:fld>
            <a:endParaRPr lang="en-PH"/>
          </a:p>
        </p:txBody>
      </p:sp>
      <p:sp>
        <p:nvSpPr>
          <p:cNvPr id="5" name="Title 4">
            <a:extLst>
              <a:ext uri="{FF2B5EF4-FFF2-40B4-BE49-F238E27FC236}">
                <a16:creationId xmlns:a16="http://schemas.microsoft.com/office/drawing/2014/main" id="{C550C511-6213-4C94-B9BA-A3C2415D5A34}"/>
              </a:ext>
            </a:extLst>
          </p:cNvPr>
          <p:cNvSpPr>
            <a:spLocks noGrp="1"/>
          </p:cNvSpPr>
          <p:nvPr>
            <p:ph type="title"/>
          </p:nvPr>
        </p:nvSpPr>
        <p:spPr/>
        <p:txBody>
          <a:bodyPr/>
          <a:lstStyle/>
          <a:p>
            <a:r>
              <a:rPr lang="en-US" b="1" dirty="0">
                <a:solidFill>
                  <a:schemeClr val="tx2">
                    <a:lumMod val="90000"/>
                    <a:lumOff val="10000"/>
                  </a:schemeClr>
                </a:solidFill>
                <a:effectLst>
                  <a:outerShdw blurRad="38100" dist="38100" dir="2700000" algn="tl">
                    <a:srgbClr val="000000">
                      <a:alpha val="43137"/>
                    </a:srgbClr>
                  </a:outerShdw>
                </a:effectLst>
              </a:rPr>
              <a:t>Commission on Audit</a:t>
            </a:r>
            <a:br>
              <a:rPr lang="en-US" b="1" dirty="0">
                <a:solidFill>
                  <a:schemeClr val="tx2">
                    <a:lumMod val="90000"/>
                    <a:lumOff val="10000"/>
                  </a:schemeClr>
                </a:solidFill>
                <a:effectLst>
                  <a:outerShdw blurRad="38100" dist="38100" dir="2700000" algn="tl">
                    <a:srgbClr val="000000">
                      <a:alpha val="43137"/>
                    </a:srgbClr>
                  </a:outerShdw>
                </a:effectLst>
              </a:rPr>
            </a:br>
            <a:r>
              <a:rPr lang="en-US" b="1" dirty="0">
                <a:solidFill>
                  <a:schemeClr val="tx2">
                    <a:lumMod val="90000"/>
                    <a:lumOff val="10000"/>
                  </a:schemeClr>
                </a:solidFill>
                <a:effectLst>
                  <a:outerShdw blurRad="38100" dist="38100" dir="2700000" algn="tl">
                    <a:srgbClr val="000000">
                      <a:alpha val="43137"/>
                    </a:srgbClr>
                  </a:outerShdw>
                </a:effectLst>
              </a:rPr>
              <a:t>DECLARATION OF POLICY </a:t>
            </a:r>
            <a:endParaRPr lang="en-PH"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717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905770631"/>
              </p:ext>
            </p:extLst>
          </p:nvPr>
        </p:nvGraphicFramePr>
        <p:xfrm>
          <a:off x="800100" y="1905000"/>
          <a:ext cx="7543800" cy="273939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832039537"/>
                    </a:ext>
                  </a:extLst>
                </a:gridCol>
                <a:gridCol w="5257800">
                  <a:extLst>
                    <a:ext uri="{9D8B030D-6E8A-4147-A177-3AD203B41FA5}">
                      <a16:colId xmlns:a16="http://schemas.microsoft.com/office/drawing/2014/main" val="1084506584"/>
                    </a:ext>
                  </a:extLst>
                </a:gridCol>
              </a:tblGrid>
              <a:tr h="1123950">
                <a:tc>
                  <a:txBody>
                    <a:bodyPr/>
                    <a:lstStyle/>
                    <a:p>
                      <a:pPr algn="l"/>
                      <a:r>
                        <a:rPr lang="en-US" sz="2000" b="0" kern="1200" dirty="0">
                          <a:solidFill>
                            <a:schemeClr val="tx1"/>
                          </a:solidFill>
                          <a:effectLst/>
                          <a:latin typeface="+mj-lt"/>
                          <a:ea typeface="+mn-ea"/>
                          <a:cs typeface="+mn-cs"/>
                        </a:rPr>
                        <a:t>Republic Act No. 11466 dated July 22, 2019</a:t>
                      </a:r>
                      <a:endParaRPr lang="en-PH" sz="20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Salary Standardization Law of 2019</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gn="l"/>
                      <a:r>
                        <a:rPr lang="en-US" sz="2000" b="0" kern="1200" dirty="0">
                          <a:solidFill>
                            <a:schemeClr val="tx1"/>
                          </a:solidFill>
                          <a:effectLst/>
                          <a:latin typeface="+mj-lt"/>
                          <a:ea typeface="+mn-ea"/>
                          <a:cs typeface="+mn-cs"/>
                        </a:rPr>
                        <a:t>CSC-DBM Joint Circular No. 1, s. 2012 dated September 3, 2012</a:t>
                      </a:r>
                      <a:endParaRPr lang="en-PH" sz="2000" b="0" dirty="0">
                        <a:solidFill>
                          <a:schemeClr val="tx1"/>
                        </a:solidFill>
                        <a:latin typeface="+mj-lt"/>
                      </a:endParaRPr>
                    </a:p>
                  </a:txBody>
                  <a:tcPr/>
                </a:tc>
                <a:tc>
                  <a:txBody>
                    <a:bodyPr/>
                    <a:lstStyle/>
                    <a:p>
                      <a:pPr algn="just"/>
                      <a:r>
                        <a:rPr lang="en-US" sz="2000" b="0" kern="1200" dirty="0">
                          <a:solidFill>
                            <a:schemeClr val="tx1"/>
                          </a:solidFill>
                          <a:effectLst/>
                          <a:latin typeface="+mj-lt"/>
                          <a:ea typeface="+mn-ea"/>
                          <a:cs typeface="+mn-cs"/>
                        </a:rPr>
                        <a:t>Rules and Regulations on the Grant of Step Increment/s Due to Meritorious Performance and Step Increment Due to Length of Service</a:t>
                      </a:r>
                      <a:endParaRPr lang="en-PH" sz="2000" b="0" dirty="0">
                        <a:solidFill>
                          <a:schemeClr val="tx1"/>
                        </a:solidFill>
                        <a:latin typeface="+mj-lt"/>
                      </a:endParaRPr>
                    </a:p>
                  </a:txBody>
                  <a:tcPr/>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40</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Salaries and Step Increment</a:t>
            </a:r>
            <a:endParaRPr lang="en-PH" dirty="0"/>
          </a:p>
        </p:txBody>
      </p:sp>
    </p:spTree>
    <p:extLst>
      <p:ext uri="{BB962C8B-B14F-4D97-AF65-F5344CB8AC3E}">
        <p14:creationId xmlns:p14="http://schemas.microsoft.com/office/powerpoint/2010/main" val="400537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1036948499"/>
              </p:ext>
            </p:extLst>
          </p:nvPr>
        </p:nvGraphicFramePr>
        <p:xfrm>
          <a:off x="838200" y="1290917"/>
          <a:ext cx="8001000" cy="5164822"/>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32039537"/>
                    </a:ext>
                  </a:extLst>
                </a:gridCol>
                <a:gridCol w="5791200">
                  <a:extLst>
                    <a:ext uri="{9D8B030D-6E8A-4147-A177-3AD203B41FA5}">
                      <a16:colId xmlns:a16="http://schemas.microsoft.com/office/drawing/2014/main" val="1084506584"/>
                    </a:ext>
                  </a:extLst>
                </a:gridCol>
              </a:tblGrid>
              <a:tr h="1272166">
                <a:tc>
                  <a:txBody>
                    <a:bodyPr/>
                    <a:lstStyle/>
                    <a:p>
                      <a:pPr algn="l"/>
                      <a:r>
                        <a:rPr lang="en-US" sz="1600" b="0" dirty="0">
                          <a:solidFill>
                            <a:schemeClr val="tx1"/>
                          </a:solidFill>
                          <a:latin typeface="+mj-lt"/>
                        </a:rPr>
                        <a:t>Administrative Order No. 43, s. 2021 dated June 1, 2021</a:t>
                      </a:r>
                      <a:endParaRPr lang="en-PH" sz="1600" b="0" dirty="0">
                        <a:solidFill>
                          <a:schemeClr val="tx1"/>
                        </a:solidFill>
                        <a:latin typeface="+mj-lt"/>
                      </a:endParaRPr>
                    </a:p>
                  </a:txBody>
                  <a:tcPr>
                    <a:solidFill>
                      <a:schemeClr val="accent4">
                        <a:lumMod val="40000"/>
                        <a:lumOff val="60000"/>
                      </a:schemeClr>
                    </a:solidFill>
                  </a:tcPr>
                </a:tc>
                <a:tc>
                  <a:txBody>
                    <a:bodyPr/>
                    <a:lstStyle/>
                    <a:p>
                      <a:pPr algn="just">
                        <a:lnSpc>
                          <a:spcPct val="107000"/>
                        </a:lnSpc>
                        <a:spcAft>
                          <a:spcPts val="0"/>
                        </a:spcAft>
                      </a:pPr>
                      <a:r>
                        <a:rPr lang="en-US" sz="1600" b="0" dirty="0">
                          <a:solidFill>
                            <a:schemeClr val="tx1"/>
                          </a:solidFill>
                          <a:effectLst/>
                          <a:latin typeface="+mj-lt"/>
                          <a:ea typeface="Calibri" panose="020F0502020204030204" pitchFamily="34" charset="0"/>
                          <a:cs typeface="Times New Roman" panose="02020603050405020304" pitchFamily="18" charset="0"/>
                        </a:rPr>
                        <a:t>Authorizing the Grant of Hazard Pay to Government Personnel who Physically Report for Work during the Period of Implementation of an Enhanced Community Quarantine and a Modified Enhanced Community Quarantine, Amending Administrative Order no. 26 (s. 2020), and for Other Purposes</a:t>
                      </a:r>
                      <a:endParaRPr lang="en-PH" sz="16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014079">
                <a:tc>
                  <a:txBody>
                    <a:bodyPr/>
                    <a:lstStyle/>
                    <a:p>
                      <a:pPr>
                        <a:lnSpc>
                          <a:spcPct val="107000"/>
                        </a:lnSpc>
                        <a:spcAft>
                          <a:spcPts val="0"/>
                        </a:spcAft>
                      </a:pPr>
                      <a:r>
                        <a:rPr lang="en-US" sz="1600">
                          <a:effectLst/>
                          <a:latin typeface="+mj-lt"/>
                          <a:ea typeface="Calibri" panose="020F0502020204030204" pitchFamily="34" charset="0"/>
                          <a:cs typeface="Times New Roman" panose="02020603050405020304" pitchFamily="18" charset="0"/>
                        </a:rPr>
                        <a:t>Administrative Order No. 26, s. 2020 dated March 23, 2020</a:t>
                      </a:r>
                      <a:endParaRPr lang="en-PH"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Authorizing the Grant of Hazard Pay to Government Personnel who Physically Report for Work during the Period of Implementation of an Enhanced Community Quarantine relative to the COVID-19 Outbreak</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755988">
                <a:tc>
                  <a:txBody>
                    <a:bodyPr/>
                    <a:lstStyle/>
                    <a:p>
                      <a:pPr>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Administrative Order No. 35, s. 2020 dated November 16, 2020</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Authorizing the Grant of Active Hazard Duty Pay to Human Resources for Health Serving in the Frontlines during the State of National Emergency</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593890"/>
                  </a:ext>
                </a:extLst>
              </a:tr>
              <a:tr h="997875">
                <a:tc>
                  <a:txBody>
                    <a:bodyPr/>
                    <a:lstStyle/>
                    <a:p>
                      <a:pPr>
                        <a:lnSpc>
                          <a:spcPct val="107000"/>
                        </a:lnSpc>
                        <a:spcAft>
                          <a:spcPts val="0"/>
                        </a:spcAft>
                      </a:pPr>
                      <a:r>
                        <a:rPr lang="en-US" sz="1600">
                          <a:effectLst/>
                          <a:latin typeface="+mj-lt"/>
                          <a:ea typeface="Calibri" panose="020F0502020204030204" pitchFamily="34" charset="0"/>
                          <a:cs typeface="Times New Roman" panose="02020603050405020304" pitchFamily="18" charset="0"/>
                        </a:rPr>
                        <a:t>DBM-DOH Joint Circular No. 1, s. 2020 dated November 25, 2020</a:t>
                      </a:r>
                      <a:endParaRPr lang="en-PH"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Guidelines on the Grant of the COVID-19 Active Hazard Duty Pay</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120217"/>
                  </a:ext>
                </a:extLst>
              </a:tr>
              <a:tr h="1091324">
                <a:tc>
                  <a:txBody>
                    <a:bodyPr/>
                    <a:lstStyle/>
                    <a:p>
                      <a:pPr>
                        <a:lnSpc>
                          <a:spcPct val="107000"/>
                        </a:lnSpc>
                        <a:spcAft>
                          <a:spcPts val="0"/>
                        </a:spcAft>
                      </a:pPr>
                      <a:r>
                        <a:rPr lang="en-US" sz="1600">
                          <a:effectLst/>
                          <a:latin typeface="+mj-lt"/>
                          <a:ea typeface="Calibri" panose="020F0502020204030204" pitchFamily="34" charset="0"/>
                          <a:cs typeface="Times New Roman" panose="02020603050405020304" pitchFamily="18" charset="0"/>
                        </a:rPr>
                        <a:t>DBM-DOH Joint Circular No. 1, s. 2016 dated July 15, 2016</a:t>
                      </a:r>
                      <a:endParaRPr lang="en-PH"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600" dirty="0">
                          <a:effectLst/>
                          <a:latin typeface="+mj-lt"/>
                          <a:ea typeface="Calibri" panose="020F0502020204030204" pitchFamily="34" charset="0"/>
                          <a:cs typeface="Times New Roman" panose="02020603050405020304" pitchFamily="18" charset="0"/>
                        </a:rPr>
                        <a:t>Amendment to DBM-DOH Joint Circular No. 1 s. 2012 Regarding the Rules and Regulations on the Grant of Compensation-Related Magna Carta Benefits to Public Health Workers (PHWs)</a:t>
                      </a:r>
                      <a:endParaRPr lang="en-PH"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666648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41</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Hazard Pay</a:t>
            </a:r>
            <a:endParaRPr lang="en-PH" dirty="0"/>
          </a:p>
        </p:txBody>
      </p:sp>
    </p:spTree>
    <p:extLst>
      <p:ext uri="{BB962C8B-B14F-4D97-AF65-F5344CB8AC3E}">
        <p14:creationId xmlns:p14="http://schemas.microsoft.com/office/powerpoint/2010/main" val="876224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1780195593"/>
              </p:ext>
            </p:extLst>
          </p:nvPr>
        </p:nvGraphicFramePr>
        <p:xfrm>
          <a:off x="800100" y="1676400"/>
          <a:ext cx="7543800" cy="419354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123950">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DBM-DSWD Joint Circular No. 1,      s. 2018 dated December 27, 2018</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Rules and Regulations on the Grant of Compensation-Related Magna Carta Benefits to Public Social Workers (PSWs)</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DBM-DOH Joint Circular No. 1,      s. 2012 dated November 29, 2012 as amended by </a:t>
                      </a:r>
                      <a:r>
                        <a:rPr lang="en-US" sz="2000" b="1" kern="1200" dirty="0">
                          <a:solidFill>
                            <a:schemeClr val="tx1"/>
                          </a:solidFill>
                          <a:effectLst/>
                          <a:latin typeface="+mn-lt"/>
                          <a:ea typeface="Calibri" panose="020F0502020204030204" pitchFamily="34" charset="0"/>
                          <a:cs typeface="Times New Roman" panose="02020603050405020304" pitchFamily="18" charset="0"/>
                        </a:rPr>
                        <a:t>DBM-DOH Joint Circular No. 1,      s. 2016</a:t>
                      </a:r>
                      <a:endParaRPr lang="en-PH" sz="20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Rules and Regulations on the Grant of Compensation-Related Magna Carta Benefits to Public Health Workers (PHWs)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42</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Longevity Pay</a:t>
            </a:r>
            <a:endParaRPr lang="en-PH" dirty="0"/>
          </a:p>
        </p:txBody>
      </p:sp>
    </p:spTree>
    <p:extLst>
      <p:ext uri="{BB962C8B-B14F-4D97-AF65-F5344CB8AC3E}">
        <p14:creationId xmlns:p14="http://schemas.microsoft.com/office/powerpoint/2010/main" val="3580536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4151989340"/>
              </p:ext>
            </p:extLst>
          </p:nvPr>
        </p:nvGraphicFramePr>
        <p:xfrm>
          <a:off x="800100" y="1676400"/>
          <a:ext cx="7543800" cy="2917622"/>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123950">
                <a:tc>
                  <a:txBody>
                    <a:bodyPr/>
                    <a:lstStyle/>
                    <a:p>
                      <a:pPr>
                        <a:lnSpc>
                          <a:spcPct val="107000"/>
                        </a:lnSpc>
                        <a:spcAft>
                          <a:spcPts val="0"/>
                        </a:spcAft>
                      </a:pPr>
                      <a:r>
                        <a:rPr lang="en-US" sz="2000" b="0" kern="1200" dirty="0">
                          <a:solidFill>
                            <a:schemeClr val="tx1"/>
                          </a:solidFill>
                          <a:effectLst/>
                          <a:latin typeface="+mj-lt"/>
                          <a:ea typeface="+mn-ea"/>
                          <a:cs typeface="+mn-cs"/>
                        </a:rPr>
                        <a:t>CSC-DBM Joint Circular No. 2,      s. 2015 dated November 25, 2015</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Policies and Guidelines on Overtime Services and Overtime Pay for Government Employees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310056">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2016-4 dated April 28, 2016</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Updated Rules and Regulations on the Grant of the Year-End Bonus and Cash Gift for FY 2016 and Years Thereafter</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43</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Overtime Pay &amp; Year-end Bonus and Cash Gift</a:t>
            </a:r>
            <a:endParaRPr lang="en-PH" dirty="0"/>
          </a:p>
        </p:txBody>
      </p:sp>
    </p:spTree>
    <p:extLst>
      <p:ext uri="{BB962C8B-B14F-4D97-AF65-F5344CB8AC3E}">
        <p14:creationId xmlns:p14="http://schemas.microsoft.com/office/powerpoint/2010/main" val="3571740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181964279"/>
              </p:ext>
            </p:extLst>
          </p:nvPr>
        </p:nvGraphicFramePr>
        <p:xfrm>
          <a:off x="609600" y="1295400"/>
          <a:ext cx="8229600" cy="4800601"/>
        </p:xfrm>
        <a:graphic>
          <a:graphicData uri="http://schemas.openxmlformats.org/drawingml/2006/table">
            <a:tbl>
              <a:tblPr firstRow="1" bandRow="1">
                <a:tableStyleId>{5C22544A-7EE6-4342-B048-85BDC9FD1C3A}</a:tableStyleId>
              </a:tblPr>
              <a:tblGrid>
                <a:gridCol w="2369127">
                  <a:extLst>
                    <a:ext uri="{9D8B030D-6E8A-4147-A177-3AD203B41FA5}">
                      <a16:colId xmlns:a16="http://schemas.microsoft.com/office/drawing/2014/main" val="2832039537"/>
                    </a:ext>
                  </a:extLst>
                </a:gridCol>
                <a:gridCol w="5860473">
                  <a:extLst>
                    <a:ext uri="{9D8B030D-6E8A-4147-A177-3AD203B41FA5}">
                      <a16:colId xmlns:a16="http://schemas.microsoft.com/office/drawing/2014/main" val="1084506584"/>
                    </a:ext>
                  </a:extLst>
                </a:gridCol>
              </a:tblGrid>
              <a:tr h="1368075">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2013-1 dated April 12,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Guidelines Prescribing the Documentary Requirements and Procedures in Processing/Payment of Retirement Benefits of Government Employees</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716263">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2013-1A dated May 3,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Clarification on Annex A of Budget Circular No. 2013-1 Re: Guidelines Prescribing the Documentary Requirements and Procedures in Processing/Payment of Retirement Benefits of Government Employees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716263">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COA Circular No. 2013-001 dated January 10,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Amendment to COA Circular No. 2012-001 dated June 14, 2012 prescribing additional documentary requirement for retirement benefits and increasing the amount of cash advance requiring fidelity bond from P2,001 to P5,001</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589954"/>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44</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Retirement Benefits</a:t>
            </a:r>
            <a:endParaRPr lang="en-PH" dirty="0"/>
          </a:p>
        </p:txBody>
      </p:sp>
    </p:spTree>
    <p:extLst>
      <p:ext uri="{BB962C8B-B14F-4D97-AF65-F5344CB8AC3E}">
        <p14:creationId xmlns:p14="http://schemas.microsoft.com/office/powerpoint/2010/main" val="174439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105225315"/>
              </p:ext>
            </p:extLst>
          </p:nvPr>
        </p:nvGraphicFramePr>
        <p:xfrm>
          <a:off x="800100" y="1676400"/>
          <a:ext cx="7543800" cy="350520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832039537"/>
                    </a:ext>
                  </a:extLst>
                </a:gridCol>
                <a:gridCol w="5372100">
                  <a:extLst>
                    <a:ext uri="{9D8B030D-6E8A-4147-A177-3AD203B41FA5}">
                      <a16:colId xmlns:a16="http://schemas.microsoft.com/office/drawing/2014/main" val="1084506584"/>
                    </a:ext>
                  </a:extLst>
                </a:gridCol>
              </a:tblGrid>
              <a:tr h="1931312">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DBM Budget Circular No. 2021-1 dated April 25, 2021</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Amendment to the List of Documentary Requirements for the Release of Funds Covering the Payment of Retirement Benefits [Terminal Leave Benefits] of Personnel Devolved to Local Government Units (LGUs)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573888">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2022-3 dated October 19, 2022</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Guidelines on the Grant of the Collective Negotiation Agreement (CNA) Incentive for FY 2022</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45</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Terminal Leave and CNA Incentive</a:t>
            </a:r>
            <a:endParaRPr lang="en-PH" dirty="0"/>
          </a:p>
        </p:txBody>
      </p:sp>
    </p:spTree>
    <p:extLst>
      <p:ext uri="{BB962C8B-B14F-4D97-AF65-F5344CB8AC3E}">
        <p14:creationId xmlns:p14="http://schemas.microsoft.com/office/powerpoint/2010/main" val="1774839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251457582"/>
              </p:ext>
            </p:extLst>
          </p:nvPr>
        </p:nvGraphicFramePr>
        <p:xfrm>
          <a:off x="609600" y="1295401"/>
          <a:ext cx="8229600" cy="5065883"/>
        </p:xfrm>
        <a:graphic>
          <a:graphicData uri="http://schemas.openxmlformats.org/drawingml/2006/table">
            <a:tbl>
              <a:tblPr firstRow="1" bandRow="1">
                <a:tableStyleId>{5C22544A-7EE6-4342-B048-85BDC9FD1C3A}</a:tableStyleId>
              </a:tblPr>
              <a:tblGrid>
                <a:gridCol w="2369127">
                  <a:extLst>
                    <a:ext uri="{9D8B030D-6E8A-4147-A177-3AD203B41FA5}">
                      <a16:colId xmlns:a16="http://schemas.microsoft.com/office/drawing/2014/main" val="2832039537"/>
                    </a:ext>
                  </a:extLst>
                </a:gridCol>
                <a:gridCol w="5860473">
                  <a:extLst>
                    <a:ext uri="{9D8B030D-6E8A-4147-A177-3AD203B41FA5}">
                      <a16:colId xmlns:a16="http://schemas.microsoft.com/office/drawing/2014/main" val="1084506584"/>
                    </a:ext>
                  </a:extLst>
                </a:gridCol>
              </a:tblGrid>
              <a:tr h="1607576">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2016-001 dated May 31, 2016</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Amendment to COA Circular No. 2013-003, dated January 30, 2013, re: Reiteration of Audit Disallowance of Payments Without Legal Basis of Allowances, Incentives, and Other Benefits of Government Officials and Employees in the NGAs, LGUs, and GOCCs and their Subsidiaries</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607576">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2013-003A dated September 18, 2013</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Amendment to COA Circular No. 2013-003 dated January 30, 2013 re: Reiteration of Audit Disallowance of Payments without Legal Basis of Allowances, Incentives, and Other Benefits of Government Officials and Employees in the NGAs, LGUs and GOCCs and their Subsidiaries</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585447">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2013-003 dated January 30, 2013</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Reiteration of Audit Disallowance of Payments without Legal Basis of Allowances, Incentives, and Other Benefits of Government Officials and Employees in the NGAs, LGUs, and GOCCs and their Subsidiaries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6589954"/>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46</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Honoraria and Other Allowances</a:t>
            </a:r>
            <a:endParaRPr lang="en-PH" dirty="0"/>
          </a:p>
        </p:txBody>
      </p:sp>
    </p:spTree>
    <p:extLst>
      <p:ext uri="{BB962C8B-B14F-4D97-AF65-F5344CB8AC3E}">
        <p14:creationId xmlns:p14="http://schemas.microsoft.com/office/powerpoint/2010/main" val="3847564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141382827"/>
              </p:ext>
            </p:extLst>
          </p:nvPr>
        </p:nvGraphicFramePr>
        <p:xfrm>
          <a:off x="685800" y="1413284"/>
          <a:ext cx="8153400" cy="4758916"/>
        </p:xfrm>
        <a:graphic>
          <a:graphicData uri="http://schemas.openxmlformats.org/drawingml/2006/table">
            <a:tbl>
              <a:tblPr firstRow="1" bandRow="1">
                <a:tableStyleId>{5C22544A-7EE6-4342-B048-85BDC9FD1C3A}</a:tableStyleId>
              </a:tblPr>
              <a:tblGrid>
                <a:gridCol w="2347191">
                  <a:extLst>
                    <a:ext uri="{9D8B030D-6E8A-4147-A177-3AD203B41FA5}">
                      <a16:colId xmlns:a16="http://schemas.microsoft.com/office/drawing/2014/main" val="2832039537"/>
                    </a:ext>
                  </a:extLst>
                </a:gridCol>
                <a:gridCol w="5806209">
                  <a:extLst>
                    <a:ext uri="{9D8B030D-6E8A-4147-A177-3AD203B41FA5}">
                      <a16:colId xmlns:a16="http://schemas.microsoft.com/office/drawing/2014/main" val="1084506584"/>
                    </a:ext>
                  </a:extLst>
                </a:gridCol>
              </a:tblGrid>
              <a:tr h="3090056">
                <a:tc>
                  <a:txBody>
                    <a:bodyPr/>
                    <a:lstStyle/>
                    <a:p>
                      <a:pPr>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COA Circular No. 2021-003 dated July 16, 2021</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indent="0"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Exempting Government Agencies and Instrumentalities, Including Government-Owned or Controlled Corporations from the Requirement of Written Concurrence from the Commission on Audit on the Engagement of: (1) Lawyers under Contracts of Service or Job Order Contracts; and (2) Legal Consultants, subject to specific conditions.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0" marR="106680" indent="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This Circular does not apply to LGU, as there are specific provisions of provincial, city and municipal legal officers under RA No. 7160, or the Local Government Code of 1991.*</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668860">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Memorandum No. 2016-010 dated March 22, 2016</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Dissemination of the Revised Guidelines on the Deputation of Private Lawyers and Special Attorneys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0" marR="106680" indent="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Issued by the Solicitor General dated December 15, 2015. All requests for deputation of private lawyers by LGUs shall be denied outright.</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47</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Hiring of Private Lawyers</a:t>
            </a:r>
            <a:endParaRPr lang="en-PH" dirty="0"/>
          </a:p>
        </p:txBody>
      </p:sp>
    </p:spTree>
    <p:extLst>
      <p:ext uri="{BB962C8B-B14F-4D97-AF65-F5344CB8AC3E}">
        <p14:creationId xmlns:p14="http://schemas.microsoft.com/office/powerpoint/2010/main" val="370545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179799150"/>
              </p:ext>
            </p:extLst>
          </p:nvPr>
        </p:nvGraphicFramePr>
        <p:xfrm>
          <a:off x="685800" y="1413284"/>
          <a:ext cx="8153400" cy="4409687"/>
        </p:xfrm>
        <a:graphic>
          <a:graphicData uri="http://schemas.openxmlformats.org/drawingml/2006/table">
            <a:tbl>
              <a:tblPr firstRow="1" bandRow="1">
                <a:tableStyleId>{5C22544A-7EE6-4342-B048-85BDC9FD1C3A}</a:tableStyleId>
              </a:tblPr>
              <a:tblGrid>
                <a:gridCol w="2347191">
                  <a:extLst>
                    <a:ext uri="{9D8B030D-6E8A-4147-A177-3AD203B41FA5}">
                      <a16:colId xmlns:a16="http://schemas.microsoft.com/office/drawing/2014/main" val="2832039537"/>
                    </a:ext>
                  </a:extLst>
                </a:gridCol>
                <a:gridCol w="5806209">
                  <a:extLst>
                    <a:ext uri="{9D8B030D-6E8A-4147-A177-3AD203B41FA5}">
                      <a16:colId xmlns:a16="http://schemas.microsoft.com/office/drawing/2014/main" val="1084506584"/>
                    </a:ext>
                  </a:extLst>
                </a:gridCol>
              </a:tblGrid>
              <a:tr h="1406116">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DILG Memorandum Circular No. 2022-105 dated August 23, 2022</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Revised Policy Guidelines on Motor Vehicle Purchase/ Acquisition, Use, and Rental by the Local Government Units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446277">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Budget Circular No. 2022-1 dated February 11, 2022</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Omnibus Guidelines on the Acquisition, Use, Rental, and Replacement of Government Motor Vehicles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557294">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Administrative Order No. 14 dated December 10, 2017</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Consolidating and Rationalizing the Rules on the Acquisition of Government Motor Vehicles, Adopting a Centralized System of Procurement Therefor, and for Other Purposes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77593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48</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Purchase and Use of Motor Vehicles</a:t>
            </a:r>
            <a:endParaRPr lang="en-PH" dirty="0"/>
          </a:p>
        </p:txBody>
      </p:sp>
    </p:spTree>
    <p:extLst>
      <p:ext uri="{BB962C8B-B14F-4D97-AF65-F5344CB8AC3E}">
        <p14:creationId xmlns:p14="http://schemas.microsoft.com/office/powerpoint/2010/main" val="664756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471506832"/>
              </p:ext>
            </p:extLst>
          </p:nvPr>
        </p:nvGraphicFramePr>
        <p:xfrm>
          <a:off x="685800" y="1676400"/>
          <a:ext cx="8153400" cy="384451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832039537"/>
                    </a:ext>
                  </a:extLst>
                </a:gridCol>
                <a:gridCol w="5638800">
                  <a:extLst>
                    <a:ext uri="{9D8B030D-6E8A-4147-A177-3AD203B41FA5}">
                      <a16:colId xmlns:a16="http://schemas.microsoft.com/office/drawing/2014/main" val="1084506584"/>
                    </a:ext>
                  </a:extLst>
                </a:gridCol>
              </a:tblGrid>
              <a:tr h="1341328">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COA-GPPB Joint Memorandum Circular No. 1 dated March 26, 2020</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Emergency Procurement by the Government during a State of Public Health Emergency Arising from the Coronavirus Disease 2019 (COVID-19)</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017647">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Circular Letter No. 2011-6A dated September 28, 2011</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Addendum to Circular Letter (CL) No. 2011-6</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485541">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Circular Letter No. 2011-6 dated August 25, 2011</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Directing the Use of the Procurement Service (PS) and the Philippine Government Electronic Procurement System (</a:t>
                      </a:r>
                      <a:r>
                        <a:rPr lang="en-US" sz="2000" b="0" dirty="0" err="1">
                          <a:solidFill>
                            <a:schemeClr val="tx1"/>
                          </a:solidFill>
                          <a:effectLst/>
                          <a:latin typeface="+mj-lt"/>
                          <a:ea typeface="Calibri" panose="020F0502020204030204" pitchFamily="34" charset="0"/>
                          <a:cs typeface="Times New Roman" panose="02020603050405020304" pitchFamily="18" charset="0"/>
                        </a:rPr>
                        <a:t>PhilGEPS</a:t>
                      </a:r>
                      <a:r>
                        <a:rPr lang="en-US" sz="2000" b="0" dirty="0">
                          <a:solidFill>
                            <a:schemeClr val="tx1"/>
                          </a:solidFill>
                          <a:effectLst/>
                          <a:latin typeface="+mj-lt"/>
                          <a:ea typeface="Calibri" panose="020F0502020204030204" pitchFamily="34" charset="0"/>
                          <a:cs typeface="Times New Roman" panose="02020603050405020304" pitchFamily="18" charset="0"/>
                        </a:rPr>
                        <a:t>) in Procurement Activities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77593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49</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Procurement of Goods, Infrastructure Projects and Consulting Services</a:t>
            </a:r>
            <a:endParaRPr lang="en-PH" dirty="0"/>
          </a:p>
        </p:txBody>
      </p:sp>
    </p:spTree>
    <p:extLst>
      <p:ext uri="{BB962C8B-B14F-4D97-AF65-F5344CB8AC3E}">
        <p14:creationId xmlns:p14="http://schemas.microsoft.com/office/powerpoint/2010/main" val="52151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9602A-41BD-45AA-BC0E-C6F3D2FB47AB}"/>
              </a:ext>
            </a:extLst>
          </p:cNvPr>
          <p:cNvSpPr>
            <a:spLocks noGrp="1"/>
          </p:cNvSpPr>
          <p:nvPr>
            <p:ph idx="1"/>
          </p:nvPr>
        </p:nvSpPr>
        <p:spPr/>
        <p:txBody>
          <a:bodyPr>
            <a:normAutofit lnSpcReduction="10000"/>
          </a:bodyPr>
          <a:lstStyle/>
          <a:p>
            <a:pPr lvl="1"/>
            <a:r>
              <a:rPr lang="en-US" altLang="en-US" sz="2600" dirty="0">
                <a:solidFill>
                  <a:srgbClr val="002060"/>
                </a:solidFill>
                <a:cs typeface="Arial" panose="020B0604020202020204" pitchFamily="34" charset="0"/>
              </a:rPr>
              <a:t>Urgency of need</a:t>
            </a:r>
          </a:p>
          <a:p>
            <a:pPr lvl="1"/>
            <a:r>
              <a:rPr lang="en-US" altLang="en-US" sz="2600" dirty="0">
                <a:solidFill>
                  <a:srgbClr val="002060"/>
                </a:solidFill>
                <a:cs typeface="Arial" panose="020B0604020202020204" pitchFamily="34" charset="0"/>
              </a:rPr>
              <a:t>Time and place of purchase</a:t>
            </a:r>
          </a:p>
          <a:p>
            <a:pPr lvl="1"/>
            <a:r>
              <a:rPr lang="en-US" altLang="en-US" sz="2600" dirty="0">
                <a:solidFill>
                  <a:srgbClr val="002060"/>
                </a:solidFill>
                <a:cs typeface="Arial" panose="020B0604020202020204" pitchFamily="34" charset="0"/>
              </a:rPr>
              <a:t>Availability of needed goods and services in the market</a:t>
            </a:r>
          </a:p>
          <a:p>
            <a:pPr lvl="1"/>
            <a:r>
              <a:rPr lang="en-US" altLang="en-US" sz="2600" dirty="0">
                <a:solidFill>
                  <a:srgbClr val="002060"/>
                </a:solidFill>
                <a:cs typeface="Arial" panose="020B0604020202020204" pitchFamily="34" charset="0"/>
              </a:rPr>
              <a:t>Place and origin of goods</a:t>
            </a:r>
          </a:p>
          <a:p>
            <a:pPr lvl="1"/>
            <a:r>
              <a:rPr lang="en-US" altLang="en-US" sz="2600" dirty="0">
                <a:solidFill>
                  <a:srgbClr val="002060"/>
                </a:solidFill>
                <a:cs typeface="Arial" panose="020B0604020202020204" pitchFamily="34" charset="0"/>
              </a:rPr>
              <a:t>Volume or quantity</a:t>
            </a:r>
          </a:p>
          <a:p>
            <a:pPr lvl="1"/>
            <a:r>
              <a:rPr lang="en-US" altLang="en-US" sz="2600" dirty="0">
                <a:solidFill>
                  <a:srgbClr val="002060"/>
                </a:solidFill>
                <a:cs typeface="Arial" panose="020B0604020202020204" pitchFamily="34" charset="0"/>
              </a:rPr>
              <a:t>Service warranties</a:t>
            </a:r>
          </a:p>
          <a:p>
            <a:pPr lvl="1"/>
            <a:r>
              <a:rPr lang="en-US" altLang="en-US" sz="2600" dirty="0">
                <a:solidFill>
                  <a:srgbClr val="002060"/>
                </a:solidFill>
                <a:cs typeface="Arial" panose="020B0604020202020204" pitchFamily="34" charset="0"/>
              </a:rPr>
              <a:t>Quality</a:t>
            </a:r>
          </a:p>
          <a:p>
            <a:pPr lvl="1"/>
            <a:r>
              <a:rPr lang="en-US" altLang="en-US" sz="2600" dirty="0">
                <a:solidFill>
                  <a:srgbClr val="002060"/>
                </a:solidFill>
                <a:cs typeface="Arial" panose="020B0604020202020204" pitchFamily="34" charset="0"/>
              </a:rPr>
              <a:t>Special features</a:t>
            </a:r>
          </a:p>
          <a:p>
            <a:pPr lvl="1"/>
            <a:r>
              <a:rPr lang="en-US" altLang="en-US" sz="2600" dirty="0">
                <a:solidFill>
                  <a:srgbClr val="002060"/>
                </a:solidFill>
                <a:cs typeface="Arial" panose="020B0604020202020204" pitchFamily="34" charset="0"/>
              </a:rPr>
              <a:t>Generally accepted practices</a:t>
            </a:r>
            <a:endParaRPr lang="en-PH" dirty="0">
              <a:solidFill>
                <a:srgbClr val="002060"/>
              </a:solidFill>
            </a:endParaRPr>
          </a:p>
        </p:txBody>
      </p:sp>
      <p:sp>
        <p:nvSpPr>
          <p:cNvPr id="4" name="Slide Number Placeholder 3">
            <a:extLst>
              <a:ext uri="{FF2B5EF4-FFF2-40B4-BE49-F238E27FC236}">
                <a16:creationId xmlns:a16="http://schemas.microsoft.com/office/drawing/2014/main" id="{DA6A0B59-E026-4D75-B603-D3F2E0D2AEDE}"/>
              </a:ext>
            </a:extLst>
          </p:cNvPr>
          <p:cNvSpPr>
            <a:spLocks noGrp="1"/>
          </p:cNvSpPr>
          <p:nvPr>
            <p:ph type="sldNum" sz="quarter" idx="12"/>
          </p:nvPr>
        </p:nvSpPr>
        <p:spPr/>
        <p:txBody>
          <a:bodyPr/>
          <a:lstStyle/>
          <a:p>
            <a:fld id="{2B4F3DE5-73D1-4389-96C5-EE17B2611854}" type="slidenum">
              <a:rPr lang="en-PH" smtClean="0"/>
              <a:pPr/>
              <a:t>5</a:t>
            </a:fld>
            <a:endParaRPr lang="en-PH"/>
          </a:p>
        </p:txBody>
      </p:sp>
      <p:sp>
        <p:nvSpPr>
          <p:cNvPr id="5" name="Title 4">
            <a:extLst>
              <a:ext uri="{FF2B5EF4-FFF2-40B4-BE49-F238E27FC236}">
                <a16:creationId xmlns:a16="http://schemas.microsoft.com/office/drawing/2014/main" id="{0E0A2210-A850-49AF-95B1-A426EC789B54}"/>
              </a:ext>
            </a:extLst>
          </p:cNvPr>
          <p:cNvSpPr>
            <a:spLocks noGrp="1"/>
          </p:cNvSpPr>
          <p:nvPr>
            <p:ph type="title"/>
          </p:nvPr>
        </p:nvSpPr>
        <p:spPr/>
        <p:txBody>
          <a:bodyPr/>
          <a:lstStyle/>
          <a:p>
            <a:r>
              <a:rPr lang="en-US" altLang="en-US" b="1" dirty="0">
                <a:solidFill>
                  <a:schemeClr val="tx2">
                    <a:lumMod val="90000"/>
                    <a:lumOff val="10000"/>
                  </a:schemeClr>
                </a:solidFill>
                <a:effectLst>
                  <a:outerShdw blurRad="38100" dist="38100" dir="2700000" algn="tl">
                    <a:srgbClr val="000000">
                      <a:alpha val="43137"/>
                    </a:srgbClr>
                  </a:outerShdw>
                </a:effectLst>
              </a:rPr>
              <a:t>Factors to be taken into consideration before issuance of a Notice of Disallowance (ND):</a:t>
            </a:r>
            <a:endParaRPr lang="en-PH" dirty="0">
              <a:solidFill>
                <a:schemeClr val="tx2">
                  <a:lumMod val="90000"/>
                  <a:lumOff val="1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500"/>
                                        <p:tgtEl>
                                          <p:spTgt spid="2">
                                            <p:txEl>
                                              <p:pRg st="5" end="5"/>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left)">
                                      <p:cBhvr>
                                        <p:cTn id="35" dur="500"/>
                                        <p:tgtEl>
                                          <p:spTgt spid="2">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wipe(left)">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2350140295"/>
              </p:ext>
            </p:extLst>
          </p:nvPr>
        </p:nvGraphicFramePr>
        <p:xfrm>
          <a:off x="685800" y="1676400"/>
          <a:ext cx="7467600" cy="2362200"/>
        </p:xfrm>
        <a:graphic>
          <a:graphicData uri="http://schemas.openxmlformats.org/drawingml/2006/table">
            <a:tbl>
              <a:tblPr firstRow="1" bandRow="1">
                <a:tableStyleId>{5C22544A-7EE6-4342-B048-85BDC9FD1C3A}</a:tableStyleId>
              </a:tblPr>
              <a:tblGrid>
                <a:gridCol w="2303092">
                  <a:extLst>
                    <a:ext uri="{9D8B030D-6E8A-4147-A177-3AD203B41FA5}">
                      <a16:colId xmlns:a16="http://schemas.microsoft.com/office/drawing/2014/main" val="2832039537"/>
                    </a:ext>
                  </a:extLst>
                </a:gridCol>
                <a:gridCol w="5164508">
                  <a:extLst>
                    <a:ext uri="{9D8B030D-6E8A-4147-A177-3AD203B41FA5}">
                      <a16:colId xmlns:a16="http://schemas.microsoft.com/office/drawing/2014/main" val="1084506584"/>
                    </a:ext>
                  </a:extLst>
                </a:gridCol>
              </a:tblGrid>
              <a:tr h="2362200">
                <a:tc>
                  <a:txBody>
                    <a:bodyPr/>
                    <a:lstStyle/>
                    <a:p>
                      <a:pPr>
                        <a:lnSpc>
                          <a:spcPct val="107000"/>
                        </a:lnSpc>
                        <a:spcAft>
                          <a:spcPts val="0"/>
                        </a:spcAft>
                      </a:pPr>
                      <a:r>
                        <a:rPr lang="en-US" sz="2200" b="0" dirty="0">
                          <a:solidFill>
                            <a:schemeClr val="tx1"/>
                          </a:solidFill>
                          <a:effectLst/>
                          <a:latin typeface="+mj-lt"/>
                          <a:ea typeface="Calibri" panose="020F0502020204030204" pitchFamily="34" charset="0"/>
                          <a:cs typeface="Times New Roman" panose="02020603050405020304" pitchFamily="18" charset="0"/>
                        </a:rPr>
                        <a:t>COA-DBM-DILG-GCG-DND Joint Circular No. 2015-01 dated January 8, 2015</a:t>
                      </a:r>
                      <a:endParaRPr lang="en-PH" sz="2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200" b="0" dirty="0">
                          <a:solidFill>
                            <a:schemeClr val="tx1"/>
                          </a:solidFill>
                          <a:effectLst/>
                          <a:latin typeface="+mj-lt"/>
                          <a:ea typeface="Calibri" panose="020F0502020204030204" pitchFamily="34" charset="0"/>
                          <a:cs typeface="Times New Roman" panose="02020603050405020304" pitchFamily="18" charset="0"/>
                        </a:rPr>
                        <a:t>Guidelines on the Entitlement, Release, Use, Reporting and Audit of Confidential and/or Intelligence Funds</a:t>
                      </a:r>
                      <a:endParaRPr lang="en-PH" sz="22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50</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Confidential and Intelligence Activities</a:t>
            </a:r>
            <a:endParaRPr lang="en-PH" dirty="0"/>
          </a:p>
        </p:txBody>
      </p:sp>
    </p:spTree>
    <p:extLst>
      <p:ext uri="{BB962C8B-B14F-4D97-AF65-F5344CB8AC3E}">
        <p14:creationId xmlns:p14="http://schemas.microsoft.com/office/powerpoint/2010/main" val="4083669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3799203171"/>
              </p:ext>
            </p:extLst>
          </p:nvPr>
        </p:nvGraphicFramePr>
        <p:xfrm>
          <a:off x="685800" y="1381664"/>
          <a:ext cx="8153400" cy="46724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832039537"/>
                    </a:ext>
                  </a:extLst>
                </a:gridCol>
                <a:gridCol w="5791200">
                  <a:extLst>
                    <a:ext uri="{9D8B030D-6E8A-4147-A177-3AD203B41FA5}">
                      <a16:colId xmlns:a16="http://schemas.microsoft.com/office/drawing/2014/main" val="1084506584"/>
                    </a:ext>
                  </a:extLst>
                </a:gridCol>
              </a:tblGrid>
              <a:tr h="1341328">
                <a:tc>
                  <a:txBody>
                    <a:bodyPr/>
                    <a:lstStyle/>
                    <a:p>
                      <a:pPr>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Republic Act No. 10752 dated March 7, 2016</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indent="0"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An Act Facilitating the Acquisition of Right-of-Way Site or Location for National Government Infrastructure Projects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p>
                      <a:pPr marL="0" marR="106680" indent="0" algn="just">
                        <a:lnSpc>
                          <a:spcPct val="107000"/>
                        </a:lnSpc>
                        <a:spcAft>
                          <a:spcPts val="0"/>
                        </a:spcAft>
                      </a:pPr>
                      <a:r>
                        <a:rPr lang="en-US" sz="1800" b="0" i="1" dirty="0">
                          <a:solidFill>
                            <a:schemeClr val="tx1"/>
                          </a:solidFill>
                          <a:effectLst/>
                          <a:latin typeface="+mj-lt"/>
                          <a:ea typeface="Calibri" panose="020F0502020204030204" pitchFamily="34" charset="0"/>
                          <a:cs typeface="Times New Roman" panose="02020603050405020304" pitchFamily="18" charset="0"/>
                        </a:rPr>
                        <a:t>Subject to the provisions of Republic Act No. 7160, otherwise known as the “Local Government Code of 1991”, local government units (LGUs) may also adopt the provisions of this Act for use in the acquisition of right-of-way for local government infrastructure projects.</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017647">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COA Circular No. 2019-005 dated August 7, 2019</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Submission of Contracts Involving Government Buildings and/or Lands Leased to Private Entities/Individuals, for review by the Technical Services Office, Systems and Technical Services Sector</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r h="1485541">
                <a:tc>
                  <a:txBody>
                    <a:bodyPr/>
                    <a:lstStyle/>
                    <a:p>
                      <a:pPr>
                        <a:lnSpc>
                          <a:spcPct val="107000"/>
                        </a:lnSpc>
                        <a:spcAft>
                          <a:spcPts val="0"/>
                        </a:spcAft>
                      </a:pPr>
                      <a:r>
                        <a:rPr lang="en-US" sz="1800" b="0">
                          <a:solidFill>
                            <a:schemeClr val="tx1"/>
                          </a:solidFill>
                          <a:effectLst/>
                          <a:latin typeface="+mj-lt"/>
                          <a:ea typeface="Calibri" panose="020F0502020204030204" pitchFamily="34" charset="0"/>
                          <a:cs typeface="Times New Roman" panose="02020603050405020304" pitchFamily="18" charset="0"/>
                        </a:rPr>
                        <a:t>GPPB Resolution No. 06-2018 dated May 18, 2018</a:t>
                      </a:r>
                      <a:endParaRPr lang="en-PH" sz="18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1800" b="0" dirty="0">
                          <a:solidFill>
                            <a:schemeClr val="tx1"/>
                          </a:solidFill>
                          <a:effectLst/>
                          <a:latin typeface="+mj-lt"/>
                          <a:ea typeface="Calibri" panose="020F0502020204030204" pitchFamily="34" charset="0"/>
                          <a:cs typeface="Times New Roman" panose="02020603050405020304" pitchFamily="18" charset="0"/>
                        </a:rPr>
                        <a:t>Approving the Amendment to the Guidelines on Lease of Real Property and Venue under Annex “H” of the 2016 Revised Implementing Rules and Regulations (IRR) of Republic Act (RA) No. 9184</a:t>
                      </a:r>
                      <a:endParaRPr lang="en-PH" sz="18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775935"/>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51</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a:t>Road Right-of-Way and Lease Contracts</a:t>
            </a:r>
            <a:endParaRPr lang="en-PH" dirty="0"/>
          </a:p>
        </p:txBody>
      </p:sp>
    </p:spTree>
    <p:extLst>
      <p:ext uri="{BB962C8B-B14F-4D97-AF65-F5344CB8AC3E}">
        <p14:creationId xmlns:p14="http://schemas.microsoft.com/office/powerpoint/2010/main" val="288644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49F800-A33B-4E5A-BBCD-EBFEEF2B0ACC}"/>
              </a:ext>
            </a:extLst>
          </p:cNvPr>
          <p:cNvGraphicFramePr>
            <a:graphicFrameLocks noGrp="1"/>
          </p:cNvGraphicFramePr>
          <p:nvPr>
            <p:ph idx="1"/>
            <p:extLst>
              <p:ext uri="{D42A27DB-BD31-4B8C-83A1-F6EECF244321}">
                <p14:modId xmlns:p14="http://schemas.microsoft.com/office/powerpoint/2010/main" val="620652865"/>
              </p:ext>
            </p:extLst>
          </p:nvPr>
        </p:nvGraphicFramePr>
        <p:xfrm>
          <a:off x="723900" y="1528018"/>
          <a:ext cx="7696200" cy="296778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32039537"/>
                    </a:ext>
                  </a:extLst>
                </a:gridCol>
                <a:gridCol w="4800600">
                  <a:extLst>
                    <a:ext uri="{9D8B030D-6E8A-4147-A177-3AD203B41FA5}">
                      <a16:colId xmlns:a16="http://schemas.microsoft.com/office/drawing/2014/main" val="1084506584"/>
                    </a:ext>
                  </a:extLst>
                </a:gridCol>
              </a:tblGrid>
              <a:tr h="1687499">
                <a:tc>
                  <a:txBody>
                    <a:bodyPr/>
                    <a:lstStyle/>
                    <a:p>
                      <a:pPr>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DILG-DBM Joint Memorandum Circular No. 2 dated September 23, 2016 </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Policies and Guidelines on Study Tours or “</a:t>
                      </a:r>
                      <a:r>
                        <a:rPr lang="en-US" sz="2000" b="0" i="1" dirty="0" err="1">
                          <a:solidFill>
                            <a:schemeClr val="tx1"/>
                          </a:solidFill>
                          <a:effectLst/>
                          <a:latin typeface="+mj-lt"/>
                          <a:ea typeface="Calibri" panose="020F0502020204030204" pitchFamily="34" charset="0"/>
                          <a:cs typeface="Times New Roman" panose="02020603050405020304" pitchFamily="18" charset="0"/>
                        </a:rPr>
                        <a:t>Lakbay</a:t>
                      </a:r>
                      <a:r>
                        <a:rPr lang="en-US" sz="2000" b="0" i="1" dirty="0">
                          <a:solidFill>
                            <a:schemeClr val="tx1"/>
                          </a:solidFill>
                          <a:effectLst/>
                          <a:latin typeface="+mj-lt"/>
                          <a:ea typeface="Calibri" panose="020F0502020204030204" pitchFamily="34" charset="0"/>
                          <a:cs typeface="Times New Roman" panose="02020603050405020304" pitchFamily="18" charset="0"/>
                        </a:rPr>
                        <a:t> Aral</a:t>
                      </a:r>
                      <a:r>
                        <a:rPr lang="en-US" sz="2000" b="0" dirty="0">
                          <a:solidFill>
                            <a:schemeClr val="tx1"/>
                          </a:solidFill>
                          <a:effectLst/>
                          <a:latin typeface="+mj-lt"/>
                          <a:ea typeface="Calibri" panose="020F0502020204030204" pitchFamily="34" charset="0"/>
                          <a:cs typeface="Times New Roman" panose="02020603050405020304" pitchFamily="18" charset="0"/>
                        </a:rPr>
                        <a:t>” Activities of Local Government Units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666355081"/>
                  </a:ext>
                </a:extLst>
              </a:tr>
              <a:tr h="1280283">
                <a:tc>
                  <a:txBody>
                    <a:bodyPr/>
                    <a:lstStyle/>
                    <a:p>
                      <a:pPr>
                        <a:lnSpc>
                          <a:spcPct val="107000"/>
                        </a:lnSpc>
                        <a:spcAft>
                          <a:spcPts val="0"/>
                        </a:spcAft>
                      </a:pPr>
                      <a:r>
                        <a:rPr lang="en-US" sz="2000" b="0">
                          <a:solidFill>
                            <a:schemeClr val="tx1"/>
                          </a:solidFill>
                          <a:effectLst/>
                          <a:latin typeface="+mj-lt"/>
                          <a:ea typeface="Calibri" panose="020F0502020204030204" pitchFamily="34" charset="0"/>
                          <a:cs typeface="Times New Roman" panose="02020603050405020304" pitchFamily="18" charset="0"/>
                        </a:rPr>
                        <a:t>DBM Local Budget Circular No. 103 dated May 15, 2013</a:t>
                      </a:r>
                      <a:endParaRPr lang="en-PH" sz="2000" b="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2000" b="0" dirty="0">
                          <a:solidFill>
                            <a:schemeClr val="tx1"/>
                          </a:solidFill>
                          <a:effectLst/>
                          <a:latin typeface="+mj-lt"/>
                          <a:ea typeface="Calibri" panose="020F0502020204030204" pitchFamily="34" charset="0"/>
                          <a:cs typeface="Times New Roman" panose="02020603050405020304" pitchFamily="18" charset="0"/>
                        </a:rPr>
                        <a:t>Amended Rules and Regulations on the Grant of Representation and Transportation Allowances</a:t>
                      </a:r>
                      <a:endParaRPr lang="en-PH" sz="2000" b="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4425568"/>
                  </a:ext>
                </a:extLst>
              </a:tr>
            </a:tbl>
          </a:graphicData>
        </a:graphic>
      </p:graphicFrame>
      <p:sp>
        <p:nvSpPr>
          <p:cNvPr id="4" name="Slide Number Placeholder 3">
            <a:extLst>
              <a:ext uri="{FF2B5EF4-FFF2-40B4-BE49-F238E27FC236}">
                <a16:creationId xmlns:a16="http://schemas.microsoft.com/office/drawing/2014/main" id="{B571BAE0-CEA7-4010-9DC3-3CDFB6566297}"/>
              </a:ext>
            </a:extLst>
          </p:cNvPr>
          <p:cNvSpPr>
            <a:spLocks noGrp="1"/>
          </p:cNvSpPr>
          <p:nvPr>
            <p:ph type="sldNum" sz="quarter" idx="12"/>
          </p:nvPr>
        </p:nvSpPr>
        <p:spPr/>
        <p:txBody>
          <a:bodyPr/>
          <a:lstStyle/>
          <a:p>
            <a:fld id="{2B4F3DE5-73D1-4389-96C5-EE17B2611854}" type="slidenum">
              <a:rPr lang="en-PH" smtClean="0"/>
              <a:pPr/>
              <a:t>52</a:t>
            </a:fld>
            <a:endParaRPr lang="en-PH"/>
          </a:p>
        </p:txBody>
      </p:sp>
      <p:sp>
        <p:nvSpPr>
          <p:cNvPr id="5" name="Title 4">
            <a:extLst>
              <a:ext uri="{FF2B5EF4-FFF2-40B4-BE49-F238E27FC236}">
                <a16:creationId xmlns:a16="http://schemas.microsoft.com/office/drawing/2014/main" id="{54E0A16B-D752-4930-9AB5-44556566DA4E}"/>
              </a:ext>
            </a:extLst>
          </p:cNvPr>
          <p:cNvSpPr>
            <a:spLocks noGrp="1"/>
          </p:cNvSpPr>
          <p:nvPr>
            <p:ph type="title"/>
          </p:nvPr>
        </p:nvSpPr>
        <p:spPr/>
        <p:txBody>
          <a:bodyPr/>
          <a:lstStyle/>
          <a:p>
            <a:r>
              <a:rPr lang="en-US" dirty="0" err="1"/>
              <a:t>Lakbay</a:t>
            </a:r>
            <a:r>
              <a:rPr lang="en-US" dirty="0"/>
              <a:t>-Aral and RATA</a:t>
            </a:r>
            <a:endParaRPr lang="en-PH" dirty="0"/>
          </a:p>
        </p:txBody>
      </p:sp>
    </p:spTree>
    <p:extLst>
      <p:ext uri="{BB962C8B-B14F-4D97-AF65-F5344CB8AC3E}">
        <p14:creationId xmlns:p14="http://schemas.microsoft.com/office/powerpoint/2010/main" val="11888198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87DCBD-3053-45B8-970B-A09BE5BBC60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2849" y="5874138"/>
            <a:ext cx="9249697" cy="903093"/>
          </a:xfrm>
          <a:prstGeom prst="rect">
            <a:avLst/>
          </a:prstGeom>
        </p:spPr>
      </p:pic>
      <p:pic>
        <p:nvPicPr>
          <p:cNvPr id="5" name="Picture 4">
            <a:extLst>
              <a:ext uri="{FF2B5EF4-FFF2-40B4-BE49-F238E27FC236}">
                <a16:creationId xmlns:a16="http://schemas.microsoft.com/office/drawing/2014/main" id="{4E8D4662-980E-4996-B952-A44E78481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4265"/>
            <a:ext cx="9144002" cy="5349875"/>
          </a:xfrm>
          <a:prstGeom prst="rect">
            <a:avLst/>
          </a:prstGeom>
        </p:spPr>
      </p:pic>
      <p:cxnSp>
        <p:nvCxnSpPr>
          <p:cNvPr id="7" name="Straight Connector 6">
            <a:extLst>
              <a:ext uri="{FF2B5EF4-FFF2-40B4-BE49-F238E27FC236}">
                <a16:creationId xmlns:a16="http://schemas.microsoft.com/office/drawing/2014/main" id="{47C53C73-226A-410C-B0A1-8D3F5C053DB0}"/>
              </a:ext>
            </a:extLst>
          </p:cNvPr>
          <p:cNvCxnSpPr>
            <a:cxnSpLocks/>
            <a:stCxn id="5" idx="0"/>
            <a:endCxn id="5" idx="0"/>
          </p:cNvCxnSpPr>
          <p:nvPr/>
        </p:nvCxnSpPr>
        <p:spPr>
          <a:xfrm>
            <a:off x="4876801" y="54265"/>
            <a:ext cx="0" cy="0"/>
          </a:xfrm>
          <a:prstGeom prst="line">
            <a:avLst/>
          </a:prstGeom>
        </p:spPr>
        <p:style>
          <a:lnRef idx="1">
            <a:schemeClr val="accent5"/>
          </a:lnRef>
          <a:fillRef idx="0">
            <a:schemeClr val="accent5"/>
          </a:fillRef>
          <a:effectRef idx="0">
            <a:schemeClr val="accent5"/>
          </a:effectRef>
          <a:fontRef idx="minor">
            <a:schemeClr val="tx1"/>
          </a:fontRef>
        </p:style>
      </p:cxnSp>
      <p:sp>
        <p:nvSpPr>
          <p:cNvPr id="2" name="Slide Number Placeholder 1">
            <a:extLst>
              <a:ext uri="{FF2B5EF4-FFF2-40B4-BE49-F238E27FC236}">
                <a16:creationId xmlns:a16="http://schemas.microsoft.com/office/drawing/2014/main" id="{813E1D95-FEAB-468B-94A4-EBC15AC0BA3C}"/>
              </a:ext>
            </a:extLst>
          </p:cNvPr>
          <p:cNvSpPr>
            <a:spLocks noGrp="1"/>
          </p:cNvSpPr>
          <p:nvPr>
            <p:ph type="sldNum" sz="quarter" idx="12"/>
          </p:nvPr>
        </p:nvSpPr>
        <p:spPr/>
        <p:txBody>
          <a:bodyPr/>
          <a:lstStyle/>
          <a:p>
            <a:fld id="{2B4F3DE5-73D1-4389-96C5-EE17B2611854}" type="slidenum">
              <a:rPr lang="en-PH" smtClean="0"/>
              <a:t>53</a:t>
            </a:fld>
            <a:endParaRPr lang="en-PH"/>
          </a:p>
        </p:txBody>
      </p:sp>
      <p:pic>
        <p:nvPicPr>
          <p:cNvPr id="40" name="Picture 39">
            <a:extLst>
              <a:ext uri="{FF2B5EF4-FFF2-40B4-BE49-F238E27FC236}">
                <a16:creationId xmlns:a16="http://schemas.microsoft.com/office/drawing/2014/main" id="{9F3EF870-0B73-4CDF-84A8-09F36B736670}"/>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flipV="1">
            <a:off x="99551" y="6009861"/>
            <a:ext cx="8892049" cy="914400"/>
          </a:xfrm>
          <a:prstGeom prst="rect">
            <a:avLst/>
          </a:prstGeom>
        </p:spPr>
      </p:pic>
    </p:spTree>
    <p:extLst>
      <p:ext uri="{BB962C8B-B14F-4D97-AF65-F5344CB8AC3E}">
        <p14:creationId xmlns:p14="http://schemas.microsoft.com/office/powerpoint/2010/main" val="32024925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a:xfrm>
            <a:off x="422635" y="1219201"/>
            <a:ext cx="8229600" cy="5502274"/>
          </a:xfrm>
        </p:spPr>
        <p:txBody>
          <a:bodyPr>
            <a:normAutofit/>
          </a:bodyPr>
          <a:lstStyle/>
          <a:p>
            <a:pPr marL="0" indent="0">
              <a:buNone/>
            </a:pPr>
            <a:r>
              <a:rPr lang="en-PH" dirty="0">
                <a:solidFill>
                  <a:srgbClr val="002060"/>
                </a:solidFill>
              </a:rPr>
              <a:t>Non-adherence to:</a:t>
            </a:r>
          </a:p>
          <a:p>
            <a:pPr>
              <a:buFont typeface="Wingdings" panose="05000000000000000000" pitchFamily="2" charset="2"/>
              <a:buChar char="Ø"/>
            </a:pPr>
            <a:r>
              <a:rPr lang="en-PH" dirty="0">
                <a:solidFill>
                  <a:srgbClr val="002060"/>
                </a:solidFill>
              </a:rPr>
              <a:t>established rules</a:t>
            </a:r>
          </a:p>
          <a:p>
            <a:pPr>
              <a:buFont typeface="Wingdings" panose="05000000000000000000" pitchFamily="2" charset="2"/>
              <a:buChar char="Ø"/>
            </a:pPr>
            <a:r>
              <a:rPr lang="en-PH" dirty="0">
                <a:solidFill>
                  <a:srgbClr val="002060"/>
                </a:solidFill>
              </a:rPr>
              <a:t>regulations</a:t>
            </a:r>
          </a:p>
          <a:p>
            <a:pPr>
              <a:buFont typeface="Wingdings" panose="05000000000000000000" pitchFamily="2" charset="2"/>
              <a:buChar char="Ø"/>
            </a:pPr>
            <a:r>
              <a:rPr lang="en-US" dirty="0">
                <a:solidFill>
                  <a:srgbClr val="002060"/>
                </a:solidFill>
              </a:rPr>
              <a:t>procedural guidelines </a:t>
            </a:r>
          </a:p>
          <a:p>
            <a:pPr>
              <a:buFont typeface="Wingdings" panose="05000000000000000000" pitchFamily="2" charset="2"/>
              <a:buChar char="Ø"/>
            </a:pPr>
            <a:r>
              <a:rPr lang="en-US" dirty="0">
                <a:solidFill>
                  <a:srgbClr val="002060"/>
                </a:solidFill>
              </a:rPr>
              <a:t>policies </a:t>
            </a:r>
          </a:p>
          <a:p>
            <a:pPr>
              <a:buFont typeface="Wingdings" panose="05000000000000000000" pitchFamily="2" charset="2"/>
              <a:buChar char="Ø"/>
            </a:pPr>
            <a:r>
              <a:rPr lang="en-US" dirty="0">
                <a:solidFill>
                  <a:srgbClr val="002060"/>
                </a:solidFill>
              </a:rPr>
              <a:t>principles or practices that have gained recognition in laws.</a:t>
            </a:r>
          </a:p>
          <a:p>
            <a:pPr>
              <a:buFont typeface="Wingdings" panose="05000000000000000000" pitchFamily="2" charset="2"/>
              <a:buChar char="Ø"/>
            </a:pPr>
            <a:endParaRPr lang="en-GB" dirty="0">
              <a:solidFill>
                <a:srgbClr val="002060"/>
              </a:solidFill>
            </a:endParaRPr>
          </a:p>
          <a:p>
            <a:pPr marL="0" indent="0">
              <a:buNone/>
            </a:pPr>
            <a:r>
              <a:rPr lang="en-GB" dirty="0"/>
              <a:t> </a:t>
            </a:r>
            <a:r>
              <a:rPr lang="en-GB" dirty="0">
                <a:solidFill>
                  <a:srgbClr val="002060"/>
                </a:solidFill>
              </a:rPr>
              <a:t>A transaction conducted in a manner that deviates or departs from, or which does not comply with standards set is deemed irregular. A transaction which fails to follow or violates appropriate rules of procedure is, likewise, irregular. </a:t>
            </a:r>
          </a:p>
          <a:p>
            <a:pPr marL="0" indent="0">
              <a:buNone/>
            </a:pPr>
            <a:endParaRPr lang="en-GB" dirty="0"/>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6</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lstStyle/>
          <a:p>
            <a:r>
              <a:rPr lang="en-US" b="1" dirty="0">
                <a:effectLst>
                  <a:outerShdw blurRad="38100" dist="38100" dir="2700000" algn="tl">
                    <a:srgbClr val="000000">
                      <a:alpha val="43137"/>
                    </a:srgbClr>
                  </a:outerShdw>
                </a:effectLst>
              </a:rPr>
              <a:t>IRREGULAR EXPENDITURES</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1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7CFC7-4FD8-40A3-BEB3-53F14E478E37}"/>
              </a:ext>
            </a:extLst>
          </p:cNvPr>
          <p:cNvSpPr>
            <a:spLocks noGrp="1"/>
          </p:cNvSpPr>
          <p:nvPr>
            <p:ph idx="1"/>
          </p:nvPr>
        </p:nvSpPr>
        <p:spPr/>
        <p:txBody>
          <a:bodyPr/>
          <a:lstStyle/>
          <a:p>
            <a:pPr algn="just"/>
            <a:r>
              <a:rPr lang="pt-BR" dirty="0">
                <a:solidFill>
                  <a:srgbClr val="002060"/>
                </a:solidFill>
              </a:rPr>
              <a:t>The grant of </a:t>
            </a:r>
            <a:r>
              <a:rPr lang="en-US" dirty="0">
                <a:solidFill>
                  <a:srgbClr val="002060"/>
                </a:solidFill>
              </a:rPr>
              <a:t>special service incentive award </a:t>
            </a:r>
            <a:r>
              <a:rPr lang="en-US" u="sng" dirty="0">
                <a:solidFill>
                  <a:srgbClr val="002060"/>
                </a:solidFill>
              </a:rPr>
              <a:t>in violation of CSC MC No. 42 </a:t>
            </a:r>
            <a:r>
              <a:rPr lang="en-US" dirty="0">
                <a:solidFill>
                  <a:srgbClr val="002060"/>
                </a:solidFill>
              </a:rPr>
              <a:t>is irregular and excessive </a:t>
            </a:r>
            <a:r>
              <a:rPr lang="en-US" u="sng" dirty="0">
                <a:solidFill>
                  <a:srgbClr val="002060"/>
                </a:solidFill>
              </a:rPr>
              <a:t>despite the fact that it was in accordance with the 2009 PSALM corporate operating budget</a:t>
            </a:r>
            <a:r>
              <a:rPr lang="en-US" dirty="0">
                <a:solidFill>
                  <a:srgbClr val="002060"/>
                </a:solidFill>
              </a:rPr>
              <a:t> duly approved by the PSALM board and the DBM. The </a:t>
            </a:r>
            <a:r>
              <a:rPr lang="en-US" u="sng" dirty="0">
                <a:solidFill>
                  <a:srgbClr val="002060"/>
                </a:solidFill>
              </a:rPr>
              <a:t>grant of special service incentive award falls under the category of loyalty award that must comply with the provisions of CSC MC No. 42</a:t>
            </a:r>
            <a:r>
              <a:rPr lang="en-US" dirty="0">
                <a:solidFill>
                  <a:srgbClr val="002060"/>
                </a:solidFill>
              </a:rPr>
              <a:t>, which requires that the merit award is granted only after the first 10 years of service computed at a maximum amount of P1,000.00 per year and every five years thereafter. </a:t>
            </a:r>
            <a:r>
              <a:rPr lang="en-US" i="1" dirty="0">
                <a:solidFill>
                  <a:srgbClr val="002060"/>
                </a:solidFill>
              </a:rPr>
              <a:t>(</a:t>
            </a:r>
            <a:r>
              <a:rPr lang="en-US" b="1" i="1" dirty="0">
                <a:solidFill>
                  <a:srgbClr val="002060"/>
                </a:solidFill>
              </a:rPr>
              <a:t>PSALM vs COA, </a:t>
            </a:r>
            <a:r>
              <a:rPr lang="pt-BR" b="1" i="1" dirty="0">
                <a:solidFill>
                  <a:srgbClr val="002060"/>
                </a:solidFill>
              </a:rPr>
              <a:t>G.R. No. 218310, November 16, 2021)</a:t>
            </a:r>
          </a:p>
          <a:p>
            <a:endParaRPr lang="en-PH" dirty="0"/>
          </a:p>
        </p:txBody>
      </p:sp>
      <p:sp>
        <p:nvSpPr>
          <p:cNvPr id="4" name="Slide Number Placeholder 3">
            <a:extLst>
              <a:ext uri="{FF2B5EF4-FFF2-40B4-BE49-F238E27FC236}">
                <a16:creationId xmlns:a16="http://schemas.microsoft.com/office/drawing/2014/main" id="{BB800825-B552-49B0-991B-5330A8DC4CF1}"/>
              </a:ext>
            </a:extLst>
          </p:cNvPr>
          <p:cNvSpPr>
            <a:spLocks noGrp="1"/>
          </p:cNvSpPr>
          <p:nvPr>
            <p:ph type="sldNum" sz="quarter" idx="12"/>
          </p:nvPr>
        </p:nvSpPr>
        <p:spPr/>
        <p:txBody>
          <a:bodyPr/>
          <a:lstStyle/>
          <a:p>
            <a:fld id="{2B4F3DE5-73D1-4389-96C5-EE17B2611854}" type="slidenum">
              <a:rPr lang="en-PH" smtClean="0"/>
              <a:pPr/>
              <a:t>7</a:t>
            </a:fld>
            <a:endParaRPr lang="en-PH"/>
          </a:p>
        </p:txBody>
      </p:sp>
      <p:sp>
        <p:nvSpPr>
          <p:cNvPr id="5" name="Title 4">
            <a:extLst>
              <a:ext uri="{FF2B5EF4-FFF2-40B4-BE49-F238E27FC236}">
                <a16:creationId xmlns:a16="http://schemas.microsoft.com/office/drawing/2014/main" id="{E777ADF0-7BB3-45CE-82A0-D773C08A9330}"/>
              </a:ext>
            </a:extLst>
          </p:cNvPr>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p>
        </p:txBody>
      </p:sp>
    </p:spTree>
    <p:extLst>
      <p:ext uri="{BB962C8B-B14F-4D97-AF65-F5344CB8AC3E}">
        <p14:creationId xmlns:p14="http://schemas.microsoft.com/office/powerpoint/2010/main" val="2989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E66CBB-91F9-4114-8B70-C5A312E2997D}"/>
              </a:ext>
            </a:extLst>
          </p:cNvPr>
          <p:cNvSpPr>
            <a:spLocks noGrp="1"/>
          </p:cNvSpPr>
          <p:nvPr>
            <p:ph idx="1"/>
          </p:nvPr>
        </p:nvSpPr>
        <p:spPr>
          <a:xfrm>
            <a:off x="457200" y="1646237"/>
            <a:ext cx="8229600" cy="4525963"/>
          </a:xfrm>
        </p:spPr>
        <p:txBody>
          <a:bodyPr/>
          <a:lstStyle/>
          <a:p>
            <a:r>
              <a:rPr lang="en-PH" dirty="0">
                <a:solidFill>
                  <a:srgbClr val="002060"/>
                </a:solidFill>
              </a:rPr>
              <a:t>Supreme Court (SC): COA committed no error in affirming the disallowance of the procured health insurance on the ground of  </a:t>
            </a:r>
            <a:r>
              <a:rPr lang="en-US" dirty="0">
                <a:solidFill>
                  <a:srgbClr val="002060"/>
                </a:solidFill>
              </a:rPr>
              <a:t>PMDC's </a:t>
            </a:r>
            <a:r>
              <a:rPr lang="en-US" u="sng" dirty="0">
                <a:solidFill>
                  <a:srgbClr val="002060"/>
                </a:solidFill>
              </a:rPr>
              <a:t>failure to obtain the approval of the President in granting medical benefits to its officers and employees from </a:t>
            </a:r>
            <a:r>
              <a:rPr lang="en-US" u="sng" dirty="0" err="1">
                <a:solidFill>
                  <a:srgbClr val="002060"/>
                </a:solidFill>
              </a:rPr>
              <a:t>FortuneCare</a:t>
            </a:r>
            <a:r>
              <a:rPr lang="en-US" u="sng" dirty="0">
                <a:solidFill>
                  <a:srgbClr val="002060"/>
                </a:solidFill>
              </a:rPr>
              <a:t> pursuant to PD 1597</a:t>
            </a:r>
            <a:r>
              <a:rPr lang="en-US" dirty="0">
                <a:solidFill>
                  <a:srgbClr val="002060"/>
                </a:solidFill>
              </a:rPr>
              <a:t>. The grant was considered unauthorized and irregular due to lack of prior presidential approval. (</a:t>
            </a:r>
            <a:r>
              <a:rPr lang="en-PH" b="1" dirty="0">
                <a:solidFill>
                  <a:srgbClr val="002060"/>
                </a:solidFill>
              </a:rPr>
              <a:t>G.R. No. 245273, July 27, 2021)</a:t>
            </a:r>
          </a:p>
          <a:p>
            <a:endParaRPr lang="en-PH" dirty="0"/>
          </a:p>
        </p:txBody>
      </p:sp>
      <p:sp>
        <p:nvSpPr>
          <p:cNvPr id="4" name="Slide Number Placeholder 3">
            <a:extLst>
              <a:ext uri="{FF2B5EF4-FFF2-40B4-BE49-F238E27FC236}">
                <a16:creationId xmlns:a16="http://schemas.microsoft.com/office/drawing/2014/main" id="{559D5B9E-BE9A-467C-BB67-B155EAEEBE85}"/>
              </a:ext>
            </a:extLst>
          </p:cNvPr>
          <p:cNvSpPr>
            <a:spLocks noGrp="1"/>
          </p:cNvSpPr>
          <p:nvPr>
            <p:ph type="sldNum" sz="quarter" idx="12"/>
          </p:nvPr>
        </p:nvSpPr>
        <p:spPr/>
        <p:txBody>
          <a:bodyPr/>
          <a:lstStyle/>
          <a:p>
            <a:fld id="{2B4F3DE5-73D1-4389-96C5-EE17B2611854}" type="slidenum">
              <a:rPr lang="en-PH" smtClean="0"/>
              <a:pPr/>
              <a:t>8</a:t>
            </a:fld>
            <a:endParaRPr lang="en-PH"/>
          </a:p>
        </p:txBody>
      </p:sp>
      <p:sp>
        <p:nvSpPr>
          <p:cNvPr id="5" name="Title 4">
            <a:extLst>
              <a:ext uri="{FF2B5EF4-FFF2-40B4-BE49-F238E27FC236}">
                <a16:creationId xmlns:a16="http://schemas.microsoft.com/office/drawing/2014/main" id="{956BA967-CD85-4EA1-9B7E-E330ED7D45D3}"/>
              </a:ext>
            </a:extLst>
          </p:cNvPr>
          <p:cNvSpPr>
            <a:spLocks noGrp="1"/>
          </p:cNvSpPr>
          <p:nvPr>
            <p:ph type="title"/>
          </p:nvPr>
        </p:nvSpPr>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p>
        </p:txBody>
      </p:sp>
    </p:spTree>
    <p:extLst>
      <p:ext uri="{BB962C8B-B14F-4D97-AF65-F5344CB8AC3E}">
        <p14:creationId xmlns:p14="http://schemas.microsoft.com/office/powerpoint/2010/main" val="397166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67671-7E30-555B-EEEA-F0265978F33B}"/>
              </a:ext>
            </a:extLst>
          </p:cNvPr>
          <p:cNvSpPr>
            <a:spLocks noGrp="1"/>
          </p:cNvSpPr>
          <p:nvPr>
            <p:ph idx="1"/>
          </p:nvPr>
        </p:nvSpPr>
        <p:spPr/>
        <p:txBody>
          <a:bodyPr>
            <a:normAutofit lnSpcReduction="10000"/>
          </a:bodyPr>
          <a:lstStyle/>
          <a:p>
            <a:pPr algn="just">
              <a:buFont typeface="Wingdings" panose="05000000000000000000" pitchFamily="2" charset="2"/>
              <a:buChar char="Ø"/>
            </a:pPr>
            <a:r>
              <a:rPr lang="en-GB" u="sng" dirty="0">
                <a:solidFill>
                  <a:schemeClr val="tx2">
                    <a:lumMod val="90000"/>
                    <a:lumOff val="10000"/>
                  </a:schemeClr>
                </a:solidFill>
              </a:rPr>
              <a:t>Failure of the agency to meet the conditions for the grant of honoraria and incentives particularly DBM Circular No. 2007-2 dated October 1, 2007</a:t>
            </a:r>
            <a:r>
              <a:rPr lang="en-GB" dirty="0">
                <a:solidFill>
                  <a:schemeClr val="tx2">
                    <a:lumMod val="90000"/>
                    <a:lumOff val="10000"/>
                  </a:schemeClr>
                </a:solidFill>
              </a:rPr>
              <a:t>. Also, the </a:t>
            </a:r>
            <a:r>
              <a:rPr lang="en-GB" u="sng" dirty="0">
                <a:solidFill>
                  <a:schemeClr val="tx2">
                    <a:lumMod val="90000"/>
                    <a:lumOff val="10000"/>
                  </a:schemeClr>
                </a:solidFill>
              </a:rPr>
              <a:t>wrongful charge of the disallowed incentives to MOOE instead of PS</a:t>
            </a:r>
            <a:r>
              <a:rPr lang="en-GB" dirty="0">
                <a:solidFill>
                  <a:schemeClr val="tx2">
                    <a:lumMod val="90000"/>
                    <a:lumOff val="10000"/>
                  </a:schemeClr>
                </a:solidFill>
              </a:rPr>
              <a:t>. </a:t>
            </a:r>
            <a:r>
              <a:rPr lang="en-GB" i="1" dirty="0">
                <a:solidFill>
                  <a:schemeClr val="tx2">
                    <a:lumMod val="90000"/>
                    <a:lumOff val="10000"/>
                  </a:schemeClr>
                </a:solidFill>
              </a:rPr>
              <a:t>(Juan B. </a:t>
            </a:r>
            <a:r>
              <a:rPr lang="en-GB" i="1" dirty="0" err="1">
                <a:solidFill>
                  <a:schemeClr val="tx2">
                    <a:lumMod val="90000"/>
                    <a:lumOff val="10000"/>
                  </a:schemeClr>
                </a:solidFill>
              </a:rPr>
              <a:t>Ngalob</a:t>
            </a:r>
            <a:r>
              <a:rPr lang="en-GB" i="1" dirty="0">
                <a:solidFill>
                  <a:schemeClr val="tx2">
                    <a:lumMod val="90000"/>
                    <a:lumOff val="10000"/>
                  </a:schemeClr>
                </a:solidFill>
              </a:rPr>
              <a:t>, et al. vs. Commission on Audit, G.R. No. 238882, January 5, 2021)</a:t>
            </a:r>
          </a:p>
          <a:p>
            <a:pPr algn="just">
              <a:buFont typeface="Wingdings" panose="05000000000000000000" pitchFamily="2" charset="2"/>
              <a:buChar char="Ø"/>
            </a:pPr>
            <a:endParaRPr lang="en-GB" dirty="0">
              <a:solidFill>
                <a:schemeClr val="tx2">
                  <a:lumMod val="90000"/>
                  <a:lumOff val="10000"/>
                </a:schemeClr>
              </a:solidFill>
            </a:endParaRPr>
          </a:p>
          <a:p>
            <a:pPr algn="just">
              <a:buFont typeface="Wingdings" panose="05000000000000000000" pitchFamily="2" charset="2"/>
              <a:buChar char="Ø"/>
            </a:pPr>
            <a:r>
              <a:rPr lang="en-GB" dirty="0">
                <a:solidFill>
                  <a:schemeClr val="tx2">
                    <a:lumMod val="90000"/>
                    <a:lumOff val="10000"/>
                  </a:schemeClr>
                </a:solidFill>
              </a:rPr>
              <a:t>Non-compliance with the </a:t>
            </a:r>
            <a:r>
              <a:rPr lang="en-GB" u="sng" dirty="0">
                <a:solidFill>
                  <a:schemeClr val="tx2">
                    <a:lumMod val="90000"/>
                    <a:lumOff val="10000"/>
                  </a:schemeClr>
                </a:solidFill>
              </a:rPr>
              <a:t>rules and regulations governing the grant of Collective Negotiation Agreement (CNA) incentives</a:t>
            </a:r>
            <a:r>
              <a:rPr lang="en-GB" dirty="0">
                <a:solidFill>
                  <a:schemeClr val="tx2">
                    <a:lumMod val="90000"/>
                    <a:lumOff val="10000"/>
                  </a:schemeClr>
                </a:solidFill>
              </a:rPr>
              <a:t>. (</a:t>
            </a:r>
            <a:r>
              <a:rPr lang="en-GB" i="1" dirty="0">
                <a:solidFill>
                  <a:schemeClr val="tx2">
                    <a:lumMod val="90000"/>
                    <a:lumOff val="10000"/>
                  </a:schemeClr>
                </a:solidFill>
              </a:rPr>
              <a:t>Ser John Pastrana, et al. vs. Commission on Audit/Mary Jane G. </a:t>
            </a:r>
            <a:r>
              <a:rPr lang="en-GB" i="1" dirty="0" err="1">
                <a:solidFill>
                  <a:schemeClr val="tx2">
                    <a:lumMod val="90000"/>
                    <a:lumOff val="10000"/>
                  </a:schemeClr>
                </a:solidFill>
              </a:rPr>
              <a:t>Ysmael</a:t>
            </a:r>
            <a:r>
              <a:rPr lang="en-GB" i="1" dirty="0">
                <a:solidFill>
                  <a:schemeClr val="tx2">
                    <a:lumMod val="90000"/>
                    <a:lumOff val="10000"/>
                  </a:schemeClr>
                </a:solidFill>
              </a:rPr>
              <a:t> vs. Commission on Audit</a:t>
            </a:r>
            <a:r>
              <a:rPr lang="en-GB" dirty="0">
                <a:solidFill>
                  <a:schemeClr val="tx2">
                    <a:lumMod val="90000"/>
                    <a:lumOff val="10000"/>
                  </a:schemeClr>
                </a:solidFill>
              </a:rPr>
              <a:t>, G.R. No. 242083, June 15, 2021)</a:t>
            </a:r>
          </a:p>
          <a:p>
            <a:pPr marL="0" indent="0" algn="just">
              <a:buNone/>
            </a:pPr>
            <a:endParaRPr lang="en-GB" dirty="0">
              <a:solidFill>
                <a:schemeClr val="tx2">
                  <a:lumMod val="90000"/>
                  <a:lumOff val="10000"/>
                </a:schemeClr>
              </a:solidFill>
            </a:endParaRPr>
          </a:p>
        </p:txBody>
      </p:sp>
      <p:sp>
        <p:nvSpPr>
          <p:cNvPr id="4" name="Slide Number Placeholder 3">
            <a:extLst>
              <a:ext uri="{FF2B5EF4-FFF2-40B4-BE49-F238E27FC236}">
                <a16:creationId xmlns:a16="http://schemas.microsoft.com/office/drawing/2014/main" id="{EAEEEF16-8FED-2CB7-9EF5-4820D3F68F1B}"/>
              </a:ext>
            </a:extLst>
          </p:cNvPr>
          <p:cNvSpPr>
            <a:spLocks noGrp="1"/>
          </p:cNvSpPr>
          <p:nvPr>
            <p:ph type="sldNum" sz="quarter" idx="12"/>
          </p:nvPr>
        </p:nvSpPr>
        <p:spPr/>
        <p:txBody>
          <a:bodyPr/>
          <a:lstStyle/>
          <a:p>
            <a:fld id="{2B4F3DE5-73D1-4389-96C5-EE17B2611854}" type="slidenum">
              <a:rPr lang="en-PH" smtClean="0"/>
              <a:pPr/>
              <a:t>9</a:t>
            </a:fld>
            <a:endParaRPr lang="en-PH"/>
          </a:p>
        </p:txBody>
      </p:sp>
      <p:sp>
        <p:nvSpPr>
          <p:cNvPr id="5" name="Title 4">
            <a:extLst>
              <a:ext uri="{FF2B5EF4-FFF2-40B4-BE49-F238E27FC236}">
                <a16:creationId xmlns:a16="http://schemas.microsoft.com/office/drawing/2014/main" id="{04BD007D-5290-63B5-4856-A5F6F1792409}"/>
              </a:ext>
            </a:extLst>
          </p:cNvPr>
          <p:cNvSpPr>
            <a:spLocks noGrp="1"/>
          </p:cNvSpPr>
          <p:nvPr>
            <p:ph type="title"/>
          </p:nvPr>
        </p:nvSpPr>
        <p:spPr>
          <a:xfrm>
            <a:off x="457200" y="274638"/>
            <a:ext cx="8229600" cy="1173162"/>
          </a:xfrm>
        </p:spPr>
        <p:txBody>
          <a:bodyPr>
            <a:normAutofit fontScale="90000"/>
          </a:bodyPr>
          <a:lstStyle/>
          <a:p>
            <a:r>
              <a:rPr lang="en-GB" b="1" dirty="0">
                <a:effectLst>
                  <a:outerShdw blurRad="38100" dist="38100" dir="2700000" algn="tl">
                    <a:srgbClr val="000000">
                      <a:alpha val="43137"/>
                    </a:srgbClr>
                  </a:outerShdw>
                </a:effectLst>
              </a:rPr>
              <a:t>Cases that are considered "Irregular" Expenditures or Uses of Government Funds and Property</a:t>
            </a:r>
            <a:endParaRPr lang="en-PH"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71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060"/>
      </a:dk2>
      <a:lt2>
        <a:srgbClr val="FFC000"/>
      </a:lt2>
      <a:accent1>
        <a:srgbClr val="002D89"/>
      </a:accent1>
      <a:accent2>
        <a:srgbClr val="0042C7"/>
      </a:accent2>
      <a:accent3>
        <a:srgbClr val="2F75FF"/>
      </a:accent3>
      <a:accent4>
        <a:srgbClr val="97BAFF"/>
      </a:accent4>
      <a:accent5>
        <a:srgbClr val="D5E3F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5338</Words>
  <Application>Microsoft Office PowerPoint</Application>
  <PresentationFormat>On-screen Show (4:3)</PresentationFormat>
  <Paragraphs>422</Paragraphs>
  <Slides>53</Slides>
  <Notes>45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Aldhabi</vt:lpstr>
      <vt:lpstr>Arial</vt:lpstr>
      <vt:lpstr>Arial Black</vt:lpstr>
      <vt:lpstr>Calibri</vt:lpstr>
      <vt:lpstr>Franklin Gothic Book</vt:lpstr>
      <vt:lpstr>Franklin Gothic Medium</vt:lpstr>
      <vt:lpstr>Times New Roman</vt:lpstr>
      <vt:lpstr>Wingdings</vt:lpstr>
      <vt:lpstr>Office Theme</vt:lpstr>
      <vt:lpstr>COA Circular No. 2012-003 October 29, 2012</vt:lpstr>
      <vt:lpstr>PowerPoint Presentation</vt:lpstr>
      <vt:lpstr>IIUUEE stands for:</vt:lpstr>
      <vt:lpstr>Commission on Audit DECLARATION OF POLICY </vt:lpstr>
      <vt:lpstr>Factors to be taken into consideration before issuance of a Notice of Disallowance (ND):</vt:lpstr>
      <vt:lpstr>IRREGULAR EXPENDITURES</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Cases that are considered "Irregular" Expenditures or Uses of Government Funds and Property</vt:lpstr>
      <vt:lpstr>ILLEGAL EXPENDITURES</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Cases that are considered “Illegal" Expenditures or Uses of Government Funds and Property</vt:lpstr>
      <vt:lpstr>UNNECESSARY EXPENDITURES</vt:lpstr>
      <vt:lpstr>Cases that are considered "Unnecessary" Expenditures or Uses of Government Funds and Property </vt:lpstr>
      <vt:lpstr>Cases that are considered "Unnecessary" Expenditures or Uses of Government Funds and Property </vt:lpstr>
      <vt:lpstr>Cases that are considered "Unnecessary" Expenditures or Uses of Government Funds and Property </vt:lpstr>
      <vt:lpstr>UNCONSCIONABLE EXPENDITURES</vt:lpstr>
      <vt:lpstr>Cases that are considered “Unconscionable" Expenditures of Government Funds</vt:lpstr>
      <vt:lpstr>Cases that are considered “Unconscionable" Expenditures of Government Funds</vt:lpstr>
      <vt:lpstr>EXCESSIVE EXPENDITURES</vt:lpstr>
      <vt:lpstr>Cases that are considered "Excessive" Expenditures of Government Funds</vt:lpstr>
      <vt:lpstr>Cases that are considered "Excessive" Expenditures of Government Funds</vt:lpstr>
      <vt:lpstr>Cases that are considered "Excessive" Expenditures of Government Funds</vt:lpstr>
      <vt:lpstr>Cases that are considered "Excessive" Expenditures of Government Funds</vt:lpstr>
      <vt:lpstr>Cases that are considered "Excessive" Expenditures of Government Funds</vt:lpstr>
      <vt:lpstr>EXTRAVAGANT EXPENDITURES</vt:lpstr>
      <vt:lpstr>Cases that are considered "Extravagant" Expenditures of Government Funds</vt:lpstr>
      <vt:lpstr>Cases that are considered "Extravagant" Expenditures of Government Funds</vt:lpstr>
      <vt:lpstr>Administrative Issuances/Laws applicable to Common Government Transactions</vt:lpstr>
      <vt:lpstr>Cash Advances</vt:lpstr>
      <vt:lpstr>Traveling Expenses</vt:lpstr>
      <vt:lpstr>Salaries and Step Increment</vt:lpstr>
      <vt:lpstr>Hazard Pay</vt:lpstr>
      <vt:lpstr>Longevity Pay</vt:lpstr>
      <vt:lpstr>Overtime Pay &amp; Year-end Bonus and Cash Gift</vt:lpstr>
      <vt:lpstr>Retirement Benefits</vt:lpstr>
      <vt:lpstr>Terminal Leave and CNA Incentive</vt:lpstr>
      <vt:lpstr>Honoraria and Other Allowances</vt:lpstr>
      <vt:lpstr>Hiring of Private Lawyers</vt:lpstr>
      <vt:lpstr>Purchase and Use of Motor Vehicles</vt:lpstr>
      <vt:lpstr>Procurement of Goods, Infrastructure Projects and Consulting Services</vt:lpstr>
      <vt:lpstr>Confidential and Intelligence Activities</vt:lpstr>
      <vt:lpstr>Road Right-of-Way and Lease Contracts</vt:lpstr>
      <vt:lpstr>Lakbay-Aral and RATA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2022-02-08T13:45:41Z</dcterms:created>
  <dcterms:modified xsi:type="dcterms:W3CDTF">2025-03-26T12:44:58Z</dcterms:modified>
</cp:coreProperties>
</file>